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media/image6.jpg" ContentType="image/jpe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4" r:id="rId3"/>
  </p:sldMasterIdLst>
  <p:notesMasterIdLst>
    <p:notesMasterId r:id="rId59"/>
  </p:notesMasterIdLst>
  <p:sldIdLst>
    <p:sldId id="1041"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1126" r:id="rId43"/>
    <p:sldId id="1127" r:id="rId44"/>
    <p:sldId id="1124" r:id="rId45"/>
    <p:sldId id="1128" r:id="rId46"/>
    <p:sldId id="1129" r:id="rId47"/>
    <p:sldId id="1130" r:id="rId48"/>
    <p:sldId id="1131" r:id="rId49"/>
    <p:sldId id="1132" r:id="rId50"/>
    <p:sldId id="1133" r:id="rId51"/>
    <p:sldId id="1015" r:id="rId52"/>
    <p:sldId id="296" r:id="rId53"/>
    <p:sldId id="1113" r:id="rId54"/>
    <p:sldId id="1114" r:id="rId55"/>
    <p:sldId id="1123" r:id="rId56"/>
    <p:sldId id="1112" r:id="rId57"/>
    <p:sldId id="599" r:id="rId5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1" autoAdjust="0"/>
    <p:restoredTop sz="94660"/>
  </p:normalViewPr>
  <p:slideViewPr>
    <p:cSldViewPr>
      <p:cViewPr varScale="1">
        <p:scale>
          <a:sx n="75" d="100"/>
          <a:sy n="75" d="100"/>
        </p:scale>
        <p:origin x="1373" y="4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3D62F933-AA1F-471C-A0FD-1BFA2CF6DC47}" type="datetimeFigureOut">
              <a:rPr lang="en-US" smtClean="0"/>
              <a:t>5/15/2024</a:t>
            </a:fld>
            <a:endParaRPr lang="en-US"/>
          </a:p>
        </p:txBody>
      </p:sp>
      <p:sp>
        <p:nvSpPr>
          <p:cNvPr id="4" name="Espaço Reservado para Imagem de Slide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011028D-9101-438C-8BFB-FDBD510AB73D}" type="slidenum">
              <a:rPr lang="en-US" smtClean="0"/>
              <a:t>‹#›</a:t>
            </a:fld>
            <a:endParaRPr lang="en-US"/>
          </a:p>
        </p:txBody>
      </p:sp>
    </p:spTree>
    <p:extLst>
      <p:ext uri="{BB962C8B-B14F-4D97-AF65-F5344CB8AC3E}">
        <p14:creationId xmlns:p14="http://schemas.microsoft.com/office/powerpoint/2010/main" val="367110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A011028D-9101-438C-8BFB-FDBD510AB73D}" type="slidenum">
              <a:rPr lang="en-US" smtClean="0"/>
              <a:t>51</a:t>
            </a:fld>
            <a:endParaRPr lang="en-US"/>
          </a:p>
        </p:txBody>
      </p:sp>
    </p:spTree>
    <p:extLst>
      <p:ext uri="{BB962C8B-B14F-4D97-AF65-F5344CB8AC3E}">
        <p14:creationId xmlns:p14="http://schemas.microsoft.com/office/powerpoint/2010/main" val="3969076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77986" y="1406582"/>
            <a:ext cx="4388026" cy="2223770"/>
          </a:xfrm>
          <a:prstGeom prst="rect">
            <a:avLst/>
          </a:prstGeom>
        </p:spPr>
        <p:txBody>
          <a:bodyPr wrap="square" lIns="0" tIns="0" rIns="0" bIns="0">
            <a:spAutoFit/>
          </a:bodyPr>
          <a:lstStyle>
            <a:lvl1pPr>
              <a:defRPr sz="4800" b="1" i="0">
                <a:solidFill>
                  <a:schemeClr val="tx1"/>
                </a:solidFill>
                <a:latin typeface="Verdana"/>
                <a:cs typeface="Verdana"/>
              </a:defRPr>
            </a:lvl1pPr>
          </a:lstStyle>
          <a:p>
            <a:endParaRPr/>
          </a:p>
        </p:txBody>
      </p:sp>
      <p:sp>
        <p:nvSpPr>
          <p:cNvPr id="3" name="Holder 3"/>
          <p:cNvSpPr>
            <a:spLocks noGrp="1"/>
          </p:cNvSpPr>
          <p:nvPr>
            <p:ph type="subTitle" idx="4"/>
          </p:nvPr>
        </p:nvSpPr>
        <p:spPr>
          <a:xfrm>
            <a:off x="2625652" y="3839666"/>
            <a:ext cx="3892694" cy="1115060"/>
          </a:xfrm>
          <a:prstGeom prst="rect">
            <a:avLst/>
          </a:prstGeom>
        </p:spPr>
        <p:txBody>
          <a:bodyPr wrap="square" lIns="0" tIns="0" rIns="0" bIns="0">
            <a:spAutoFit/>
          </a:bodyPr>
          <a:lstStyle>
            <a:lvl1pPr>
              <a:defRPr sz="2400" b="0" i="0">
                <a:solidFill>
                  <a:srgbClr val="595959"/>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Lucida Sans Unicode"/>
                <a:cs typeface="Lucida Sans Unicod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11859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4238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8C9A0-6980-44E6-80C4-5997C0FED66F}"/>
              </a:ext>
            </a:extLst>
          </p:cNvPr>
          <p:cNvSpPr>
            <a:spLocks noGrp="1"/>
          </p:cNvSpPr>
          <p:nvPr>
            <p:ph type="ctrTitle"/>
          </p:nvPr>
        </p:nvSpPr>
        <p:spPr>
          <a:xfrm>
            <a:off x="1143000" y="2124968"/>
            <a:ext cx="6858000" cy="1384995"/>
          </a:xfrm>
        </p:spPr>
        <p:txBody>
          <a:bodyPr anchor="b"/>
          <a:lstStyle>
            <a:lvl1pPr algn="ctr">
              <a:defRPr sz="4500"/>
            </a:lvl1pPr>
          </a:lstStyle>
          <a:p>
            <a:r>
              <a:rPr lang="pt-BR"/>
              <a:t>Clique para editar o título Mestre</a:t>
            </a:r>
            <a:endParaRPr lang="en-US"/>
          </a:p>
        </p:txBody>
      </p:sp>
      <p:sp>
        <p:nvSpPr>
          <p:cNvPr id="3" name="Subtítulo 2">
            <a:extLst>
              <a:ext uri="{FF2B5EF4-FFF2-40B4-BE49-F238E27FC236}">
                <a16:creationId xmlns:a16="http://schemas.microsoft.com/office/drawing/2014/main" id="{F063DF6D-AD16-4371-B520-83698DCD8899}"/>
              </a:ext>
            </a:extLst>
          </p:cNvPr>
          <p:cNvSpPr>
            <a:spLocks noGrp="1"/>
          </p:cNvSpPr>
          <p:nvPr>
            <p:ph type="subTitle" idx="1"/>
          </p:nvPr>
        </p:nvSpPr>
        <p:spPr>
          <a:xfrm>
            <a:off x="1143000" y="360203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3621DD95-B5CF-401E-A10C-65E4A90AF320}"/>
              </a:ext>
            </a:extLst>
          </p:cNvPr>
          <p:cNvSpPr>
            <a:spLocks noGrp="1"/>
          </p:cNvSpPr>
          <p:nvPr>
            <p:ph type="dt" sz="half" idx="10"/>
          </p:nvPr>
        </p:nvSpPr>
        <p:spPr>
          <a:xfrm>
            <a:off x="457200" y="6377940"/>
            <a:ext cx="2103120" cy="276999"/>
          </a:xfrm>
        </p:spPr>
        <p:txBody>
          <a:bodyPr/>
          <a:lstStyle/>
          <a:p>
            <a:fld id="{7D2B7624-F472-4B9B-82D6-13F468F55C43}" type="datetimeFigureOut">
              <a:rPr lang="en-US" smtClean="0"/>
              <a:t>5/15/2024</a:t>
            </a:fld>
            <a:endParaRPr lang="en-US"/>
          </a:p>
        </p:txBody>
      </p:sp>
      <p:sp>
        <p:nvSpPr>
          <p:cNvPr id="5" name="Espaço Reservado para Rodapé 4">
            <a:extLst>
              <a:ext uri="{FF2B5EF4-FFF2-40B4-BE49-F238E27FC236}">
                <a16:creationId xmlns:a16="http://schemas.microsoft.com/office/drawing/2014/main" id="{14A2DC72-020E-4071-9823-41E55CA52242}"/>
              </a:ext>
            </a:extLst>
          </p:cNvPr>
          <p:cNvSpPr>
            <a:spLocks noGrp="1"/>
          </p:cNvSpPr>
          <p:nvPr>
            <p:ph type="ftr" sz="quarter" idx="11"/>
          </p:nvPr>
        </p:nvSpPr>
        <p:spPr>
          <a:xfrm>
            <a:off x="3108960" y="6377940"/>
            <a:ext cx="2926080" cy="276999"/>
          </a:xfrm>
        </p:spPr>
        <p:txBody>
          <a:bodyPr/>
          <a:lstStyle/>
          <a:p>
            <a:endParaRPr lang="en-US"/>
          </a:p>
        </p:txBody>
      </p:sp>
      <p:sp>
        <p:nvSpPr>
          <p:cNvPr id="6" name="Espaço Reservado para Número de Slide 5">
            <a:extLst>
              <a:ext uri="{FF2B5EF4-FFF2-40B4-BE49-F238E27FC236}">
                <a16:creationId xmlns:a16="http://schemas.microsoft.com/office/drawing/2014/main" id="{975529FA-957D-4808-83FC-6FDF8F267DFE}"/>
              </a:ext>
            </a:extLst>
          </p:cNvPr>
          <p:cNvSpPr>
            <a:spLocks noGrp="1"/>
          </p:cNvSpPr>
          <p:nvPr>
            <p:ph type="sldNum" sz="quarter" idx="12"/>
          </p:nvPr>
        </p:nvSpPr>
        <p:spPr>
          <a:xfrm>
            <a:off x="6583680" y="6377940"/>
            <a:ext cx="2103120" cy="276999"/>
          </a:xfrm>
        </p:spPr>
        <p:txBody>
          <a:bodyPr/>
          <a:lstStyle/>
          <a:p>
            <a:fld id="{C2BB5DCF-5057-469F-BBE8-B9DD0F579DE5}" type="slidenum">
              <a:rPr lang="en-US" smtClean="0"/>
              <a:t>‹#›</a:t>
            </a:fld>
            <a:endParaRPr lang="en-US"/>
          </a:p>
        </p:txBody>
      </p:sp>
    </p:spTree>
    <p:extLst>
      <p:ext uri="{BB962C8B-B14F-4D97-AF65-F5344CB8AC3E}">
        <p14:creationId xmlns:p14="http://schemas.microsoft.com/office/powerpoint/2010/main" val="142015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6680F-E211-4ACC-A651-131692AF4DAB}"/>
              </a:ext>
            </a:extLst>
          </p:cNvPr>
          <p:cNvSpPr>
            <a:spLocks noGrp="1"/>
          </p:cNvSpPr>
          <p:nvPr>
            <p:ph type="title"/>
          </p:nvPr>
        </p:nvSpPr>
        <p:spPr>
          <a:xfrm>
            <a:off x="2151486" y="3121736"/>
            <a:ext cx="4841027" cy="1107996"/>
          </a:xfrm>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13442FB7-90E9-4CC1-AF87-1FC6D9657C30}"/>
              </a:ext>
            </a:extLst>
          </p:cNvPr>
          <p:cNvSpPr>
            <a:spLocks noGrp="1"/>
          </p:cNvSpPr>
          <p:nvPr>
            <p:ph type="dt" sz="half" idx="10"/>
          </p:nvPr>
        </p:nvSpPr>
        <p:spPr>
          <a:xfrm>
            <a:off x="457200" y="6377940"/>
            <a:ext cx="2103120" cy="276999"/>
          </a:xfrm>
        </p:spPr>
        <p:txBody>
          <a:bodyPr/>
          <a:lstStyle/>
          <a:p>
            <a:fld id="{7D2B7624-F472-4B9B-82D6-13F468F55C43}" type="datetimeFigureOut">
              <a:rPr lang="en-US" smtClean="0"/>
              <a:t>5/15/2024</a:t>
            </a:fld>
            <a:endParaRPr lang="en-US"/>
          </a:p>
        </p:txBody>
      </p:sp>
      <p:sp>
        <p:nvSpPr>
          <p:cNvPr id="4" name="Espaço Reservado para Rodapé 3">
            <a:extLst>
              <a:ext uri="{FF2B5EF4-FFF2-40B4-BE49-F238E27FC236}">
                <a16:creationId xmlns:a16="http://schemas.microsoft.com/office/drawing/2014/main" id="{D171ADDD-B624-4863-8E00-F5869BE18FD1}"/>
              </a:ext>
            </a:extLst>
          </p:cNvPr>
          <p:cNvSpPr>
            <a:spLocks noGrp="1"/>
          </p:cNvSpPr>
          <p:nvPr>
            <p:ph type="ftr" sz="quarter" idx="11"/>
          </p:nvPr>
        </p:nvSpPr>
        <p:spPr>
          <a:xfrm>
            <a:off x="3108960" y="6377940"/>
            <a:ext cx="2926080" cy="276999"/>
          </a:xfrm>
        </p:spPr>
        <p:txBody>
          <a:bodyPr/>
          <a:lstStyle/>
          <a:p>
            <a:endParaRPr lang="en-US"/>
          </a:p>
        </p:txBody>
      </p:sp>
      <p:sp>
        <p:nvSpPr>
          <p:cNvPr id="5" name="Espaço Reservado para Número de Slide 4">
            <a:extLst>
              <a:ext uri="{FF2B5EF4-FFF2-40B4-BE49-F238E27FC236}">
                <a16:creationId xmlns:a16="http://schemas.microsoft.com/office/drawing/2014/main" id="{4877024F-B9F1-43F7-AF3D-65D1241C40A6}"/>
              </a:ext>
            </a:extLst>
          </p:cNvPr>
          <p:cNvSpPr>
            <a:spLocks noGrp="1"/>
          </p:cNvSpPr>
          <p:nvPr>
            <p:ph type="sldNum" sz="quarter" idx="12"/>
          </p:nvPr>
        </p:nvSpPr>
        <p:spPr>
          <a:xfrm>
            <a:off x="6583680" y="6377940"/>
            <a:ext cx="2103120" cy="276999"/>
          </a:xfrm>
        </p:spPr>
        <p:txBody>
          <a:bodyPr/>
          <a:lstStyle/>
          <a:p>
            <a:fld id="{C2BB5DCF-5057-469F-BBE8-B9DD0F579DE5}" type="slidenum">
              <a:rPr lang="en-US" smtClean="0"/>
              <a:t>‹#›</a:t>
            </a:fld>
            <a:endParaRPr lang="en-US"/>
          </a:p>
        </p:txBody>
      </p:sp>
    </p:spTree>
    <p:extLst>
      <p:ext uri="{BB962C8B-B14F-4D97-AF65-F5344CB8AC3E}">
        <p14:creationId xmlns:p14="http://schemas.microsoft.com/office/powerpoint/2010/main" val="389016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36933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1"/>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5" name="Holder 5"/>
          <p:cNvSpPr>
            <a:spLocks noGrp="1"/>
          </p:cNvSpPr>
          <p:nvPr>
            <p:ph type="dt" sz="half" idx="6"/>
          </p:nvPr>
        </p:nvSpPr>
        <p:spPr/>
        <p:txBody>
          <a:bodyPr lIns="0" tIns="0" rIns="0" bIns="0"/>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99341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6334564"/>
            <a:ext cx="9143981" cy="523423"/>
          </a:xfrm>
          <a:prstGeom prst="rect">
            <a:avLst/>
          </a:prstGeom>
          <a:blipFill>
            <a:blip r:embed="rId2"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17" name="bk object 17"/>
          <p:cNvSpPr/>
          <p:nvPr/>
        </p:nvSpPr>
        <p:spPr>
          <a:xfrm>
            <a:off x="0" y="6356337"/>
            <a:ext cx="9144000" cy="501650"/>
          </a:xfrm>
          <a:custGeom>
            <a:avLst/>
            <a:gdLst/>
            <a:ahLst/>
            <a:cxnLst/>
            <a:rect l="l" t="t" r="r" b="b"/>
            <a:pathLst>
              <a:path w="9144000" h="501650">
                <a:moveTo>
                  <a:pt x="0" y="0"/>
                </a:moveTo>
                <a:lnTo>
                  <a:pt x="9143981" y="0"/>
                </a:lnTo>
                <a:lnTo>
                  <a:pt x="9143981" y="501599"/>
                </a:lnTo>
                <a:lnTo>
                  <a:pt x="0" y="501599"/>
                </a:lnTo>
                <a:lnTo>
                  <a:pt x="0" y="0"/>
                </a:lnTo>
                <a:close/>
              </a:path>
            </a:pathLst>
          </a:custGeom>
          <a:solidFill>
            <a:srgbClr val="85000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18" name="bk object 18"/>
          <p:cNvSpPr/>
          <p:nvPr/>
        </p:nvSpPr>
        <p:spPr>
          <a:xfrm>
            <a:off x="0" y="6356337"/>
            <a:ext cx="9144000" cy="501650"/>
          </a:xfrm>
          <a:custGeom>
            <a:avLst/>
            <a:gdLst/>
            <a:ahLst/>
            <a:cxnLst/>
            <a:rect l="l" t="t" r="r" b="b"/>
            <a:pathLst>
              <a:path w="9144000" h="501650">
                <a:moveTo>
                  <a:pt x="0" y="0"/>
                </a:moveTo>
                <a:lnTo>
                  <a:pt x="9143981" y="0"/>
                </a:lnTo>
                <a:lnTo>
                  <a:pt x="9143981" y="501598"/>
                </a:lnTo>
                <a:lnTo>
                  <a:pt x="0" y="501598"/>
                </a:lnTo>
                <a:lnTo>
                  <a:pt x="0" y="0"/>
                </a:lnTo>
                <a:close/>
              </a:path>
            </a:pathLst>
          </a:custGeom>
          <a:ln w="9524">
            <a:solidFill>
              <a:srgbClr val="497CBA"/>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19" name="bk object 19"/>
          <p:cNvSpPr/>
          <p:nvPr/>
        </p:nvSpPr>
        <p:spPr>
          <a:xfrm>
            <a:off x="1755804" y="392381"/>
            <a:ext cx="5627561" cy="482350"/>
          </a:xfrm>
          <a:prstGeom prst="rect">
            <a:avLst/>
          </a:prstGeom>
          <a:blipFill>
            <a:blip r:embed="rId3"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20" name="bk object 20"/>
          <p:cNvSpPr/>
          <p:nvPr/>
        </p:nvSpPr>
        <p:spPr>
          <a:xfrm>
            <a:off x="6421833" y="6527625"/>
            <a:ext cx="208615" cy="148678"/>
          </a:xfrm>
          <a:prstGeom prst="rect">
            <a:avLst/>
          </a:prstGeom>
          <a:blipFill>
            <a:blip r:embed="rId4"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21" name="bk object 21"/>
          <p:cNvSpPr/>
          <p:nvPr/>
        </p:nvSpPr>
        <p:spPr>
          <a:xfrm>
            <a:off x="7037955" y="6178713"/>
            <a:ext cx="1975600" cy="124718"/>
          </a:xfrm>
          <a:prstGeom prst="rect">
            <a:avLst/>
          </a:prstGeom>
          <a:blipFill>
            <a:blip r:embed="rId5"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650124" y="1675202"/>
            <a:ext cx="7843753"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5" name="Holder 5"/>
          <p:cNvSpPr>
            <a:spLocks noGrp="1"/>
          </p:cNvSpPr>
          <p:nvPr>
            <p:ph type="dt" sz="half" idx="6"/>
          </p:nvPr>
        </p:nvSpPr>
        <p:spPr/>
        <p:txBody>
          <a:bodyPr lIns="0" tIns="0" rIns="0" bIns="0"/>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3207884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50124" y="1675202"/>
            <a:ext cx="7843753"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6" name="Holder 6"/>
          <p:cNvSpPr>
            <a:spLocks noGrp="1"/>
          </p:cNvSpPr>
          <p:nvPr>
            <p:ph type="dt" sz="half" idx="6"/>
          </p:nvPr>
        </p:nvSpPr>
        <p:spPr/>
        <p:txBody>
          <a:bodyPr lIns="0" tIns="0" rIns="0" bIns="0"/>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68027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50124" y="1675202"/>
            <a:ext cx="7843753" cy="276999"/>
          </a:xfrm>
        </p:spPr>
        <p:txBody>
          <a:bodyPr lIns="0" tIns="0" rIns="0" bIns="0"/>
          <a:lstStyle>
            <a:lvl1pPr>
              <a:defRPr sz="18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4" name="Holder 4"/>
          <p:cNvSpPr>
            <a:spLocks noGrp="1"/>
          </p:cNvSpPr>
          <p:nvPr>
            <p:ph type="dt" sz="half" idx="6"/>
          </p:nvPr>
        </p:nvSpPr>
        <p:spPr/>
        <p:txBody>
          <a:bodyPr lIns="0" tIns="0" rIns="0" bIns="0"/>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269269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3" name="Holder 3"/>
          <p:cNvSpPr>
            <a:spLocks noGrp="1"/>
          </p:cNvSpPr>
          <p:nvPr>
            <p:ph type="dt" sz="half" idx="6"/>
          </p:nvPr>
        </p:nvSpPr>
        <p:spPr/>
        <p:txBody>
          <a:bodyPr lIns="0" tIns="0" rIns="0" bIns="0"/>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39071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77775" y="474659"/>
            <a:ext cx="8771532" cy="5311978"/>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8C9A0-6980-44E6-80C4-5997C0FED66F}"/>
              </a:ext>
            </a:extLst>
          </p:cNvPr>
          <p:cNvSpPr>
            <a:spLocks noGrp="1"/>
          </p:cNvSpPr>
          <p:nvPr>
            <p:ph type="ctrTitle"/>
          </p:nvPr>
        </p:nvSpPr>
        <p:spPr>
          <a:xfrm>
            <a:off x="1143000" y="2124968"/>
            <a:ext cx="6858000" cy="1384995"/>
          </a:xfrm>
        </p:spPr>
        <p:txBody>
          <a:bodyPr anchor="b"/>
          <a:lstStyle>
            <a:lvl1pPr algn="ctr">
              <a:defRPr sz="4500"/>
            </a:lvl1pPr>
          </a:lstStyle>
          <a:p>
            <a:r>
              <a:rPr lang="pt-BR"/>
              <a:t>Clique para editar o título Mestre</a:t>
            </a:r>
            <a:endParaRPr lang="en-US"/>
          </a:p>
        </p:txBody>
      </p:sp>
      <p:sp>
        <p:nvSpPr>
          <p:cNvPr id="3" name="Subtítulo 2">
            <a:extLst>
              <a:ext uri="{FF2B5EF4-FFF2-40B4-BE49-F238E27FC236}">
                <a16:creationId xmlns:a16="http://schemas.microsoft.com/office/drawing/2014/main" id="{F063DF6D-AD16-4371-B520-83698DCD8899}"/>
              </a:ext>
            </a:extLst>
          </p:cNvPr>
          <p:cNvSpPr>
            <a:spLocks noGrp="1"/>
          </p:cNvSpPr>
          <p:nvPr>
            <p:ph type="subTitle" idx="1"/>
          </p:nvPr>
        </p:nvSpPr>
        <p:spPr>
          <a:xfrm>
            <a:off x="1143000" y="360203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3621DD95-B5CF-401E-A10C-65E4A90AF320}"/>
              </a:ext>
            </a:extLst>
          </p:cNvPr>
          <p:cNvSpPr>
            <a:spLocks noGrp="1"/>
          </p:cNvSpPr>
          <p:nvPr>
            <p:ph type="dt" sz="half" idx="10"/>
          </p:nvPr>
        </p:nvSpPr>
        <p:spPr>
          <a:xfrm>
            <a:off x="457200" y="6377940"/>
            <a:ext cx="2103120" cy="276999"/>
          </a:xfrm>
        </p:spPr>
        <p:txBody>
          <a:bodyPr/>
          <a:lstStyle/>
          <a:p>
            <a:fld id="{7D2B7624-F472-4B9B-82D6-13F468F55C43}" type="datetimeFigureOut">
              <a:rPr lang="en-US" smtClean="0"/>
              <a:t>5/15/2024</a:t>
            </a:fld>
            <a:endParaRPr lang="en-US"/>
          </a:p>
        </p:txBody>
      </p:sp>
      <p:sp>
        <p:nvSpPr>
          <p:cNvPr id="5" name="Espaço Reservado para Rodapé 4">
            <a:extLst>
              <a:ext uri="{FF2B5EF4-FFF2-40B4-BE49-F238E27FC236}">
                <a16:creationId xmlns:a16="http://schemas.microsoft.com/office/drawing/2014/main" id="{14A2DC72-020E-4071-9823-41E55CA52242}"/>
              </a:ext>
            </a:extLst>
          </p:cNvPr>
          <p:cNvSpPr>
            <a:spLocks noGrp="1"/>
          </p:cNvSpPr>
          <p:nvPr>
            <p:ph type="ftr" sz="quarter" idx="11"/>
          </p:nvPr>
        </p:nvSpPr>
        <p:spPr>
          <a:xfrm>
            <a:off x="3108960" y="6377940"/>
            <a:ext cx="2926080" cy="276999"/>
          </a:xfrm>
        </p:spPr>
        <p:txBody>
          <a:bodyPr/>
          <a:lstStyle/>
          <a:p>
            <a:endParaRPr lang="en-US"/>
          </a:p>
        </p:txBody>
      </p:sp>
      <p:sp>
        <p:nvSpPr>
          <p:cNvPr id="6" name="Espaço Reservado para Número de Slide 5">
            <a:extLst>
              <a:ext uri="{FF2B5EF4-FFF2-40B4-BE49-F238E27FC236}">
                <a16:creationId xmlns:a16="http://schemas.microsoft.com/office/drawing/2014/main" id="{975529FA-957D-4808-83FC-6FDF8F267DFE}"/>
              </a:ext>
            </a:extLst>
          </p:cNvPr>
          <p:cNvSpPr>
            <a:spLocks noGrp="1"/>
          </p:cNvSpPr>
          <p:nvPr>
            <p:ph type="sldNum" sz="quarter" idx="12"/>
          </p:nvPr>
        </p:nvSpPr>
        <p:spPr>
          <a:xfrm>
            <a:off x="6583680" y="6377940"/>
            <a:ext cx="2103120" cy="276999"/>
          </a:xfrm>
        </p:spPr>
        <p:txBody>
          <a:bodyPr/>
          <a:lstStyle/>
          <a:p>
            <a:fld id="{C2BB5DCF-5057-469F-BBE8-B9DD0F579DE5}" type="slidenum">
              <a:rPr lang="en-US" smtClean="0"/>
              <a:t>‹#›</a:t>
            </a:fld>
            <a:endParaRPr lang="en-US"/>
          </a:p>
        </p:txBody>
      </p:sp>
    </p:spTree>
    <p:extLst>
      <p:ext uri="{BB962C8B-B14F-4D97-AF65-F5344CB8AC3E}">
        <p14:creationId xmlns:p14="http://schemas.microsoft.com/office/powerpoint/2010/main" val="2160590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39123" y="2140007"/>
            <a:ext cx="4865752" cy="1490345"/>
          </a:xfrm>
          <a:prstGeom prst="rect">
            <a:avLst/>
          </a:prstGeom>
        </p:spPr>
        <p:txBody>
          <a:bodyPr wrap="square" lIns="0" tIns="0" rIns="0" bIns="0">
            <a:spAutoFit/>
          </a:bodyPr>
          <a:lstStyle>
            <a:lvl1pPr>
              <a:defRPr sz="48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2625653" y="3839666"/>
            <a:ext cx="3892693" cy="1115060"/>
          </a:xfrm>
          <a:prstGeom prst="rect">
            <a:avLst/>
          </a:prstGeom>
        </p:spPr>
        <p:txBody>
          <a:bodyPr wrap="square" lIns="0" tIns="0" rIns="0" bIns="0">
            <a:spAutoFit/>
          </a:bodyPr>
          <a:lstStyle>
            <a:lvl1pPr>
              <a:defRPr sz="2400" b="0" i="0">
                <a:solidFill>
                  <a:srgbClr val="595959"/>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23869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p:txBody>
          <a:bodyPr lIns="0" tIns="0" rIns="0" bIns="0"/>
          <a:lstStyle>
            <a:lvl1pPr>
              <a:defRPr sz="2000" b="1" i="0" u="heavy">
                <a:solidFill>
                  <a:schemeClr val="tx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067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bg1"/>
                </a:solidFill>
                <a:latin typeface="Lucida Sans Unicode"/>
                <a:cs typeface="Lucida Sans Unicode"/>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39808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3.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977392" y="193440"/>
            <a:ext cx="1189214" cy="330200"/>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3" name="Holder 3"/>
          <p:cNvSpPr>
            <a:spLocks noGrp="1"/>
          </p:cNvSpPr>
          <p:nvPr>
            <p:ph type="body" idx="1"/>
          </p:nvPr>
        </p:nvSpPr>
        <p:spPr>
          <a:xfrm>
            <a:off x="243240" y="1313993"/>
            <a:ext cx="8657519" cy="3797300"/>
          </a:xfrm>
          <a:prstGeom prst="rect">
            <a:avLst/>
          </a:prstGeom>
        </p:spPr>
        <p:txBody>
          <a:bodyPr wrap="square" lIns="0" tIns="0" rIns="0" bIns="0">
            <a:spAutoFit/>
          </a:bodyPr>
          <a:lstStyle>
            <a:lvl1pPr>
              <a:defRPr sz="2400" b="0" i="0">
                <a:solidFill>
                  <a:schemeClr val="tx1"/>
                </a:solidFill>
                <a:latin typeface="Lucida Sans Unicode"/>
                <a:cs typeface="Lucida Sans Unicode"/>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3"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151486" y="3121736"/>
            <a:ext cx="4841027" cy="574039"/>
          </a:xfrm>
          <a:prstGeom prst="rect">
            <a:avLst/>
          </a:prstGeom>
        </p:spPr>
        <p:txBody>
          <a:bodyPr wrap="square" lIns="0" tIns="0" rIns="0" bIns="0">
            <a:spAutoFit/>
          </a:bodyPr>
          <a:lstStyle>
            <a:lvl1pPr>
              <a:defRPr sz="3600" b="0" i="0">
                <a:solidFill>
                  <a:schemeClr val="bg1"/>
                </a:solidFill>
                <a:latin typeface="Lucida Sans Unicode"/>
                <a:cs typeface="Lucida Sans Unicode"/>
              </a:defRPr>
            </a:lvl1pPr>
          </a:lstStyle>
          <a:p>
            <a:endParaRPr/>
          </a:p>
        </p:txBody>
      </p:sp>
      <p:sp>
        <p:nvSpPr>
          <p:cNvPr id="3" name="Holder 3"/>
          <p:cNvSpPr>
            <a:spLocks noGrp="1"/>
          </p:cNvSpPr>
          <p:nvPr>
            <p:ph type="body" idx="1"/>
          </p:nvPr>
        </p:nvSpPr>
        <p:spPr>
          <a:xfrm>
            <a:off x="292507" y="1321739"/>
            <a:ext cx="8558985" cy="4606925"/>
          </a:xfrm>
          <a:prstGeom prst="rect">
            <a:avLst/>
          </a:prstGeom>
        </p:spPr>
        <p:txBody>
          <a:bodyPr wrap="square" lIns="0" tIns="0" rIns="0" bIns="0">
            <a:spAutoFit/>
          </a:bodyPr>
          <a:lstStyle>
            <a:lvl1pPr>
              <a:defRPr sz="2000" b="1" i="0" u="heavy">
                <a:solidFill>
                  <a:schemeClr val="tx1"/>
                </a:solidFill>
                <a:latin typeface="Tahoma"/>
                <a:cs typeface="Tahom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5/15/2024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4844488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81"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 y="6334564"/>
            <a:ext cx="9143981" cy="523423"/>
          </a:xfrm>
          <a:prstGeom prst="rect">
            <a:avLst/>
          </a:prstGeom>
          <a:blipFill>
            <a:blip r:embed="rId7" cstate="print"/>
            <a:stretch>
              <a:fillRect/>
            </a:stretch>
          </a:blip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17" name="bk object 17"/>
          <p:cNvSpPr/>
          <p:nvPr/>
        </p:nvSpPr>
        <p:spPr>
          <a:xfrm>
            <a:off x="0" y="6356337"/>
            <a:ext cx="9144000" cy="501650"/>
          </a:xfrm>
          <a:custGeom>
            <a:avLst/>
            <a:gdLst/>
            <a:ahLst/>
            <a:cxnLst/>
            <a:rect l="l" t="t" r="r" b="b"/>
            <a:pathLst>
              <a:path w="9144000" h="501650">
                <a:moveTo>
                  <a:pt x="0" y="0"/>
                </a:moveTo>
                <a:lnTo>
                  <a:pt x="9143981" y="0"/>
                </a:lnTo>
                <a:lnTo>
                  <a:pt x="9143981" y="501599"/>
                </a:lnTo>
                <a:lnTo>
                  <a:pt x="0" y="501599"/>
                </a:lnTo>
                <a:lnTo>
                  <a:pt x="0" y="0"/>
                </a:lnTo>
                <a:close/>
              </a:path>
            </a:pathLst>
          </a:custGeom>
          <a:solidFill>
            <a:srgbClr val="850000"/>
          </a:solidFill>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18" name="bk object 18"/>
          <p:cNvSpPr/>
          <p:nvPr/>
        </p:nvSpPr>
        <p:spPr>
          <a:xfrm>
            <a:off x="0" y="6356337"/>
            <a:ext cx="9144000" cy="501650"/>
          </a:xfrm>
          <a:custGeom>
            <a:avLst/>
            <a:gdLst/>
            <a:ahLst/>
            <a:cxnLst/>
            <a:rect l="l" t="t" r="r" b="b"/>
            <a:pathLst>
              <a:path w="9144000" h="501650">
                <a:moveTo>
                  <a:pt x="0" y="0"/>
                </a:moveTo>
                <a:lnTo>
                  <a:pt x="9143981" y="0"/>
                </a:lnTo>
                <a:lnTo>
                  <a:pt x="9143981" y="501598"/>
                </a:lnTo>
                <a:lnTo>
                  <a:pt x="0" y="501598"/>
                </a:lnTo>
                <a:lnTo>
                  <a:pt x="0" y="0"/>
                </a:lnTo>
                <a:close/>
              </a:path>
            </a:pathLst>
          </a:custGeom>
          <a:ln w="9524">
            <a:solidFill>
              <a:srgbClr val="497CBA"/>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prstClr val="black"/>
              </a:solidFill>
              <a:effectLst/>
              <a:uLnTx/>
              <a:uFillTx/>
              <a:latin typeface="Calibri"/>
              <a:ea typeface="+mn-ea"/>
              <a:cs typeface="+mn-cs"/>
            </a:endParaRPr>
          </a:p>
        </p:txBody>
      </p:sp>
      <p:sp>
        <p:nvSpPr>
          <p:cNvPr id="2" name="Holder 2"/>
          <p:cNvSpPr>
            <a:spLocks noGrp="1"/>
          </p:cNvSpPr>
          <p:nvPr>
            <p:ph type="title"/>
          </p:nvPr>
        </p:nvSpPr>
        <p:spPr>
          <a:xfrm>
            <a:off x="650124" y="1675202"/>
            <a:ext cx="7843753"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709994" y="2371544"/>
            <a:ext cx="7724010"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690829" y="6477473"/>
            <a:ext cx="1153795" cy="192360"/>
          </a:xfrm>
          <a:prstGeom prst="rect">
            <a:avLst/>
          </a:prstGeom>
        </p:spPr>
        <p:txBody>
          <a:bodyPr wrap="square" lIns="0" tIns="0" rIns="0" bIns="0">
            <a:spAutoFit/>
          </a:bodyPr>
          <a:lstStyle>
            <a:lvl1pPr>
              <a:defRPr sz="1275" b="0" i="0">
                <a:solidFill>
                  <a:schemeClr val="bg1"/>
                </a:solidFill>
                <a:latin typeface="Arial"/>
                <a:cs typeface="Arial"/>
              </a:defRPr>
            </a:lvl1pPr>
          </a:lstStyle>
          <a:p>
            <a:pPr marL="9525">
              <a:lnSpc>
                <a:spcPts val="1485"/>
              </a:lnSpc>
              <a:defRPr/>
            </a:pPr>
            <a:r>
              <a:rPr lang="en-US" spc="-4">
                <a:solidFill>
                  <a:prstClr val="white"/>
                </a:solidFill>
              </a:rPr>
              <a:t>3-Nov-2016</a:t>
            </a:r>
            <a:endParaRPr lang="en-US" spc="-4" dirty="0">
              <a:solidFill>
                <a:prstClr val="white"/>
              </a:solidFill>
            </a:endParaRPr>
          </a:p>
        </p:txBody>
      </p:sp>
      <p:sp>
        <p:nvSpPr>
          <p:cNvPr id="5" name="Holder 5"/>
          <p:cNvSpPr>
            <a:spLocks noGrp="1"/>
          </p:cNvSpPr>
          <p:nvPr>
            <p:ph type="dt" sz="half" idx="6"/>
          </p:nvPr>
        </p:nvSpPr>
        <p:spPr>
          <a:xfrm>
            <a:off x="530223" y="6513508"/>
            <a:ext cx="869950" cy="179536"/>
          </a:xfrm>
          <a:prstGeom prst="rect">
            <a:avLst/>
          </a:prstGeom>
        </p:spPr>
        <p:txBody>
          <a:bodyPr wrap="square" lIns="0" tIns="0" rIns="0" bIns="0">
            <a:spAutoFit/>
          </a:bodyPr>
          <a:lstStyle>
            <a:lvl1pPr>
              <a:defRPr sz="1200" b="0" i="0">
                <a:solidFill>
                  <a:schemeClr val="bg1"/>
                </a:solidFill>
                <a:latin typeface="Arial"/>
                <a:cs typeface="Arial"/>
              </a:defRPr>
            </a:lvl1pPr>
          </a:lstStyle>
          <a:p>
            <a:pPr marL="9525">
              <a:lnSpc>
                <a:spcPts val="1403"/>
              </a:lnSpc>
              <a:defRPr/>
            </a:pPr>
            <a:r>
              <a:rPr lang="en-US" spc="-4">
                <a:solidFill>
                  <a:prstClr val="white"/>
                </a:solidFill>
              </a:rPr>
              <a:t>Fei-Fei</a:t>
            </a:r>
            <a:r>
              <a:rPr lang="en-US" spc="-60">
                <a:solidFill>
                  <a:prstClr val="white"/>
                </a:solidFill>
              </a:rPr>
              <a:t> </a:t>
            </a:r>
            <a:r>
              <a:rPr lang="en-US" spc="-4">
                <a:solidFill>
                  <a:prstClr val="white"/>
                </a:solidFill>
              </a:rPr>
              <a:t>Li</a:t>
            </a:r>
            <a:endParaRPr lang="en-US" spc="-4" dirty="0">
              <a:solidFill>
                <a:prstClr val="white"/>
              </a:solidFill>
            </a:endParaRPr>
          </a:p>
        </p:txBody>
      </p:sp>
      <p:sp>
        <p:nvSpPr>
          <p:cNvPr id="6" name="Holder 6"/>
          <p:cNvSpPr>
            <a:spLocks noGrp="1"/>
          </p:cNvSpPr>
          <p:nvPr>
            <p:ph type="sldNum" sz="quarter" idx="7"/>
          </p:nvPr>
        </p:nvSpPr>
        <p:spPr>
          <a:xfrm>
            <a:off x="6583680" y="6377942"/>
            <a:ext cx="2103120" cy="276999"/>
          </a:xfrm>
          <a:prstGeom prst="rect">
            <a:avLst/>
          </a:prstGeom>
        </p:spPr>
        <p:txBody>
          <a:bodyPr wrap="square" lIns="0" tIns="0" rIns="0" bIns="0">
            <a:spAutoFit/>
          </a:bodyPr>
          <a:lstStyle>
            <a:lvl1pPr algn="r">
              <a:defRPr>
                <a:solidFill>
                  <a:schemeClr val="tx1">
                    <a:tint val="75000"/>
                  </a:schemeClr>
                </a:solidFill>
              </a:defRPr>
            </a:lvl1pPr>
          </a:lstStyle>
          <a:p>
            <a:pPr>
              <a:defRPr/>
            </a:pPr>
            <a:fld id="{B6F15528-21DE-4FAA-801E-634DDDAF4B2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5639486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ableau.com/" TargetMode="External"/><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www.rawgraphs.io/"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g"/><Relationship Id="rId18" Type="http://schemas.openxmlformats.org/officeDocument/2006/relationships/image" Target="../media/image13.jpg"/><Relationship Id="rId3" Type="http://schemas.openxmlformats.org/officeDocument/2006/relationships/image" Target="../media/image23.jpg"/><Relationship Id="rId7" Type="http://schemas.openxmlformats.org/officeDocument/2006/relationships/image" Target="../media/image15.jpg"/><Relationship Id="rId12" Type="http://schemas.openxmlformats.org/officeDocument/2006/relationships/image" Target="../media/image22.jpg"/><Relationship Id="rId17" Type="http://schemas.openxmlformats.org/officeDocument/2006/relationships/image" Target="../media/image24.jpg"/><Relationship Id="rId2" Type="http://schemas.openxmlformats.org/officeDocument/2006/relationships/image" Target="../media/image14.png"/><Relationship Id="rId16"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21.jpg"/><Relationship Id="rId5" Type="http://schemas.openxmlformats.org/officeDocument/2006/relationships/image" Target="../media/image8.jpg"/><Relationship Id="rId15" Type="http://schemas.openxmlformats.org/officeDocument/2006/relationships/image" Target="../media/image16.jpg"/><Relationship Id="rId10" Type="http://schemas.openxmlformats.org/officeDocument/2006/relationships/image" Target="../media/image12.jpg"/><Relationship Id="rId4" Type="http://schemas.openxmlformats.org/officeDocument/2006/relationships/image" Target="../media/image18.jpg"/><Relationship Id="rId9" Type="http://schemas.openxmlformats.org/officeDocument/2006/relationships/image" Target="../media/image26.jpg"/><Relationship Id="rId14" Type="http://schemas.openxmlformats.org/officeDocument/2006/relationships/image" Target="../media/image27.jpg"/></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hyperlink" Target="https://demo.bokeh.org/movi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hyperlink" Target="http://datavisualization.ch/"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jpg"/><Relationship Id="rId18" Type="http://schemas.openxmlformats.org/officeDocument/2006/relationships/image" Target="../media/image24.jpg"/><Relationship Id="rId3" Type="http://schemas.openxmlformats.org/officeDocument/2006/relationships/image" Target="../media/image9.jpg"/><Relationship Id="rId7" Type="http://schemas.openxmlformats.org/officeDocument/2006/relationships/image" Target="../media/image13.jpg"/><Relationship Id="rId12" Type="http://schemas.openxmlformats.org/officeDocument/2006/relationships/image" Target="../media/image18.jpg"/><Relationship Id="rId17" Type="http://schemas.openxmlformats.org/officeDocument/2006/relationships/image" Target="../media/image23.jpg"/><Relationship Id="rId2" Type="http://schemas.openxmlformats.org/officeDocument/2006/relationships/image" Target="../media/image8.jpg"/><Relationship Id="rId16"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12.jpg"/><Relationship Id="rId11" Type="http://schemas.openxmlformats.org/officeDocument/2006/relationships/image" Target="../media/image17.png"/><Relationship Id="rId5" Type="http://schemas.openxmlformats.org/officeDocument/2006/relationships/image" Target="../media/image11.jpg"/><Relationship Id="rId15" Type="http://schemas.openxmlformats.org/officeDocument/2006/relationships/image" Target="../media/image2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 Id="rId14" Type="http://schemas.openxmlformats.org/officeDocument/2006/relationships/image" Target="../media/image20.jpg"/></Relationships>
</file>

<file path=ppt/slides/_rels/slide3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hyperlink" Target="http://datavisualization.ch/" TargetMode="External"/><Relationship Id="rId4" Type="http://schemas.openxmlformats.org/officeDocument/2006/relationships/image" Target="../media/image5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hyperlink" Target="http://www.rawgraphs.io/"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 Id="rId6" Type="http://schemas.openxmlformats.org/officeDocument/2006/relationships/hyperlink" Target="http://www.janvas.com/" TargetMode="External"/><Relationship Id="rId5" Type="http://schemas.openxmlformats.org/officeDocument/2006/relationships/image" Target="../media/image64.jpg"/><Relationship Id="rId4" Type="http://schemas.openxmlformats.org/officeDocument/2006/relationships/hyperlink" Target="https://editor.method.ac/"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hyperlink" Target="https://visualinteractivedata.github.io/res-tools.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dear-data.com/" TargetMode="External"/><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77.png"/><Relationship Id="rId1" Type="http://schemas.openxmlformats.org/officeDocument/2006/relationships/slideLayout" Target="../slideLayouts/slideLayout11.xml"/><Relationship Id="rId4" Type="http://schemas.openxmlformats.org/officeDocument/2006/relationships/hyperlink" Target="https://machinelearningmastery.com/a-gentle-introduction-to-scikit-learn-a-python-machine-learning-library/"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rstudio-pubs-static.s3.amazonaws.com/203045_9744ef21cf43440e8aecc4abc284c6ad.html" TargetMode="External"/><Relationship Id="rId2" Type="http://schemas.openxmlformats.org/officeDocument/2006/relationships/hyperlink" Target="https://www.r-bloggers.com/in-depth-introduction-to-machine-learning-in-15-hours-of-expert-videos/" TargetMode="External"/><Relationship Id="rId1" Type="http://schemas.openxmlformats.org/officeDocument/2006/relationships/slideLayout" Target="../slideLayouts/slideLayout8.xml"/><Relationship Id="rId4" Type="http://schemas.openxmlformats.org/officeDocument/2006/relationships/hyperlink" Target="https://witanworld.com/article/2018/04/21/machinelearning/"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jpg"/><Relationship Id="rId18" Type="http://schemas.openxmlformats.org/officeDocument/2006/relationships/image" Target="../media/image13.jpg"/><Relationship Id="rId3" Type="http://schemas.openxmlformats.org/officeDocument/2006/relationships/image" Target="../media/image23.jpg"/><Relationship Id="rId7" Type="http://schemas.openxmlformats.org/officeDocument/2006/relationships/image" Target="../media/image15.jpg"/><Relationship Id="rId12" Type="http://schemas.openxmlformats.org/officeDocument/2006/relationships/image" Target="../media/image22.jpg"/><Relationship Id="rId17" Type="http://schemas.openxmlformats.org/officeDocument/2006/relationships/image" Target="../media/image24.jpg"/><Relationship Id="rId2" Type="http://schemas.openxmlformats.org/officeDocument/2006/relationships/image" Target="../media/image14.png"/><Relationship Id="rId16"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21.jpg"/><Relationship Id="rId5" Type="http://schemas.openxmlformats.org/officeDocument/2006/relationships/image" Target="../media/image8.jpg"/><Relationship Id="rId15" Type="http://schemas.openxmlformats.org/officeDocument/2006/relationships/image" Target="../media/image16.jpg"/><Relationship Id="rId10" Type="http://schemas.openxmlformats.org/officeDocument/2006/relationships/image" Target="../media/image12.jpg"/><Relationship Id="rId4" Type="http://schemas.openxmlformats.org/officeDocument/2006/relationships/image" Target="../media/image18.jpg"/><Relationship Id="rId9" Type="http://schemas.openxmlformats.org/officeDocument/2006/relationships/image" Target="../media/image26.jpg"/><Relationship Id="rId1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hyperlink" Target="http://www.datawrapper.de/" TargetMode="External"/><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204789" y="1412782"/>
            <a:ext cx="8447314" cy="30469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5"/>
              </a:spcBef>
              <a:spcAft>
                <a:spcPts val="0"/>
              </a:spcAft>
              <a:buClrTx/>
              <a:buSzTx/>
              <a:buFontTx/>
              <a:buNone/>
              <a:tabLst/>
              <a:defRPr/>
            </a:pPr>
            <a:r>
              <a:rPr lang="en-US" sz="9600" spc="-195" dirty="0"/>
              <a:t>Tools</a:t>
            </a:r>
            <a:r>
              <a:rPr lang="en-US" sz="9600" spc="-825" dirty="0"/>
              <a:t> </a:t>
            </a:r>
            <a:r>
              <a:rPr lang="en-US" sz="9600" spc="-190" dirty="0"/>
              <a:t>for</a:t>
            </a:r>
            <a:r>
              <a:rPr lang="en-US" sz="9600" spc="-825" dirty="0"/>
              <a:t> </a:t>
            </a:r>
            <a:r>
              <a:rPr lang="en-US" sz="9600" spc="-85" dirty="0"/>
              <a:t>Data  </a:t>
            </a:r>
            <a:r>
              <a:rPr lang="en-US" sz="9600" spc="-95" dirty="0"/>
              <a:t>Visualization</a:t>
            </a:r>
            <a:endParaRPr kumimoji="0" lang="en-US" sz="6000" b="1" i="0" u="none" strike="noStrike" kern="1200" cap="none" spc="0" normalizeH="0" baseline="0" noProof="0" dirty="0">
              <a:ln>
                <a:noFill/>
              </a:ln>
              <a:solidFill>
                <a:srgbClr val="000099"/>
              </a:solidFill>
              <a:effectLst/>
              <a:uLnTx/>
              <a:uFillTx/>
              <a:latin typeface="Calibri"/>
              <a:ea typeface="+mn-ea"/>
              <a:cs typeface="+mn-cs"/>
            </a:endParaRPr>
          </a:p>
        </p:txBody>
      </p:sp>
      <p:sp>
        <p:nvSpPr>
          <p:cNvPr id="4" name="object 10"/>
          <p:cNvSpPr txBox="1">
            <a:spLocks noGrp="1"/>
          </p:cNvSpPr>
          <p:nvPr>
            <p:ph type="dt" sz="half" idx="6"/>
          </p:nvPr>
        </p:nvSpPr>
        <p:spPr>
          <a:xfrm>
            <a:off x="348343" y="5704078"/>
            <a:ext cx="5945984" cy="375487"/>
          </a:xfrm>
          <a:prstGeom prst="rect">
            <a:avLst/>
          </a:prstGeom>
        </p:spPr>
        <p:txBody>
          <a:bodyPr vert="horz" wrap="square" lIns="0" tIns="0" rIns="0" bIns="0" rtlCol="0">
            <a:spAutoFit/>
          </a:bodyPr>
          <a:lstStyle/>
          <a:p>
            <a:pPr marL="9525" marR="0" lvl="0" indent="0" algn="l" defTabSz="685800" rtl="0" eaLnBrk="1" fontAlgn="auto" latinLnBrk="0" hangingPunct="1">
              <a:lnSpc>
                <a:spcPts val="1403"/>
              </a:lnSpc>
              <a:spcBef>
                <a:spcPts val="0"/>
              </a:spcBef>
              <a:spcAft>
                <a:spcPts val="0"/>
              </a:spcAft>
              <a:buClrTx/>
              <a:buSzTx/>
              <a:buFontTx/>
              <a:buNone/>
              <a:tabLst/>
              <a:defRPr/>
            </a:pPr>
            <a:r>
              <a:rPr kumimoji="0" lang="pt-PT" altLang="zh-CN" sz="1350" b="0" i="0" u="none" strike="noStrike" kern="1200" cap="none" spc="-4" normalizeH="0" baseline="0" noProof="0" dirty="0">
                <a:ln>
                  <a:noFill/>
                </a:ln>
                <a:solidFill>
                  <a:prstClr val="white"/>
                </a:solidFill>
                <a:effectLst/>
                <a:uLnTx/>
                <a:uFillTx/>
                <a:latin typeface="Arial"/>
                <a:ea typeface="宋体" panose="02010600030101010101" pitchFamily="2" charset="-122"/>
                <a:cs typeface="Arial"/>
              </a:rPr>
              <a:t>Estanislau Lima </a:t>
            </a:r>
            <a:endParaRPr kumimoji="0" lang="en-US" sz="1200" b="0" i="0" u="none" strike="noStrike" kern="1200" cap="none" spc="0" normalizeH="0" baseline="0" noProof="0" dirty="0">
              <a:ln>
                <a:noFill/>
              </a:ln>
              <a:solidFill>
                <a:prstClr val="white"/>
              </a:solidFill>
              <a:effectLst/>
              <a:uLnTx/>
              <a:uFillTx/>
              <a:latin typeface="Arial"/>
              <a:ea typeface="+mn-ea"/>
              <a:cs typeface="Arial"/>
            </a:endParaRPr>
          </a:p>
          <a:p>
            <a:pPr marL="9525" marR="0" lvl="0" indent="0" algn="l" defTabSz="685800" rtl="0" eaLnBrk="1" fontAlgn="auto" latinLnBrk="0" hangingPunct="1">
              <a:lnSpc>
                <a:spcPts val="1403"/>
              </a:lnSpc>
              <a:spcBef>
                <a:spcPts val="0"/>
              </a:spcBef>
              <a:spcAft>
                <a:spcPts val="0"/>
              </a:spcAft>
              <a:buClrTx/>
              <a:buSzTx/>
              <a:buFontTx/>
              <a:buNone/>
              <a:tabLst/>
              <a:defRPr/>
            </a:pPr>
            <a:endParaRPr kumimoji="0" sz="2100" b="0" i="0" u="none" strike="noStrike" kern="1200" cap="none" spc="-4" normalizeH="0" baseline="0" noProof="0" dirty="0">
              <a:ln>
                <a:noFill/>
              </a:ln>
              <a:solidFill>
                <a:prstClr val="white"/>
              </a:solidFill>
              <a:effectLst/>
              <a:uLnTx/>
              <a:uFillTx/>
              <a:latin typeface="Arial"/>
              <a:ea typeface="+mn-ea"/>
              <a:cs typeface="Arial"/>
            </a:endParaRPr>
          </a:p>
        </p:txBody>
      </p:sp>
      <p:sp>
        <p:nvSpPr>
          <p:cNvPr id="6" name="object 8"/>
          <p:cNvSpPr txBox="1"/>
          <p:nvPr/>
        </p:nvSpPr>
        <p:spPr>
          <a:xfrm>
            <a:off x="6489860" y="5715356"/>
            <a:ext cx="882491" cy="183705"/>
          </a:xfrm>
          <a:prstGeom prst="rect">
            <a:avLst/>
          </a:prstGeom>
        </p:spPr>
        <p:txBody>
          <a:bodyPr vert="horz" wrap="square" lIns="0" tIns="0" rIns="0" bIns="0" rtlCol="0">
            <a:spAutoFit/>
          </a:bodyPr>
          <a:lstStyle/>
          <a:p>
            <a:pPr marL="9525" marR="0" lvl="0" indent="0" algn="l" defTabSz="685800" rtl="0" eaLnBrk="1" fontAlgn="auto" latinLnBrk="0" hangingPunct="1">
              <a:lnSpc>
                <a:spcPts val="1485"/>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Aula 01:</a:t>
            </a:r>
            <a:endParaRPr kumimoji="0" sz="1200" b="0" i="0" u="none" strike="noStrike" kern="1200" cap="none" spc="0" normalizeH="0" baseline="0" noProof="0" dirty="0">
              <a:ln>
                <a:noFill/>
              </a:ln>
              <a:solidFill>
                <a:prstClr val="white"/>
              </a:solidFill>
              <a:effectLst/>
              <a:uLnTx/>
              <a:uFillTx/>
              <a:latin typeface="Arial"/>
              <a:ea typeface="+mn-ea"/>
              <a:cs typeface="Arial"/>
            </a:endParaRPr>
          </a:p>
        </p:txBody>
      </p:sp>
      <p:sp>
        <p:nvSpPr>
          <p:cNvPr id="7" name="object 9"/>
          <p:cNvSpPr txBox="1">
            <a:spLocks noGrp="1"/>
          </p:cNvSpPr>
          <p:nvPr>
            <p:ph type="ftr" sz="quarter" idx="5"/>
          </p:nvPr>
        </p:nvSpPr>
        <p:spPr>
          <a:xfrm>
            <a:off x="7078505" y="5715355"/>
            <a:ext cx="865346" cy="179344"/>
          </a:xfrm>
          <a:prstGeom prst="rect">
            <a:avLst/>
          </a:prstGeom>
        </p:spPr>
        <p:txBody>
          <a:bodyPr vert="horz" wrap="square" lIns="0" tIns="0" rIns="0" bIns="0" rtlCol="0">
            <a:spAutoFit/>
          </a:bodyPr>
          <a:lstStyle/>
          <a:p>
            <a:pPr marL="9525" marR="0" lvl="0" indent="0" algn="l" defTabSz="685800" rtl="0" eaLnBrk="1" fontAlgn="auto" latinLnBrk="0" hangingPunct="1">
              <a:lnSpc>
                <a:spcPts val="1485"/>
              </a:lnSpc>
              <a:spcBef>
                <a:spcPts val="0"/>
              </a:spcBef>
              <a:spcAft>
                <a:spcPts val="0"/>
              </a:spcAft>
              <a:buClrTx/>
              <a:buSzTx/>
              <a:buFontTx/>
              <a:buNone/>
              <a:tabLst/>
              <a:defRPr/>
            </a:pPr>
            <a:r>
              <a:rPr kumimoji="0" lang="pt-PT" sz="1200" b="0" i="0" u="none" strike="noStrike" kern="1200" cap="none" spc="-4" normalizeH="0" baseline="0" noProof="0" dirty="0">
                <a:ln>
                  <a:noFill/>
                </a:ln>
                <a:solidFill>
                  <a:prstClr val="white"/>
                </a:solidFill>
                <a:effectLst/>
                <a:uLnTx/>
                <a:uFillTx/>
                <a:latin typeface="Arial"/>
                <a:ea typeface="+mn-ea"/>
                <a:cs typeface="Arial"/>
              </a:rPr>
              <a:t>10/05/</a:t>
            </a:r>
            <a:r>
              <a:rPr kumimoji="0" sz="1200" b="0" i="0" u="none" strike="noStrike" kern="1200" cap="none" spc="-4" normalizeH="0" baseline="0" noProof="0" dirty="0">
                <a:ln>
                  <a:noFill/>
                </a:ln>
                <a:solidFill>
                  <a:prstClr val="white"/>
                </a:solidFill>
                <a:effectLst/>
                <a:uLnTx/>
                <a:uFillTx/>
                <a:latin typeface="Arial"/>
                <a:ea typeface="+mn-ea"/>
                <a:cs typeface="Arial"/>
              </a:rPr>
              <a:t>20</a:t>
            </a:r>
            <a:r>
              <a:rPr kumimoji="0" lang="en-GB" sz="1200" b="0" i="0" u="none" strike="noStrike" kern="1200" cap="none" spc="-4" normalizeH="0" baseline="0" noProof="0" dirty="0">
                <a:ln>
                  <a:noFill/>
                </a:ln>
                <a:solidFill>
                  <a:prstClr val="white"/>
                </a:solidFill>
                <a:effectLst/>
                <a:uLnTx/>
                <a:uFillTx/>
                <a:latin typeface="Arial"/>
                <a:ea typeface="+mn-ea"/>
                <a:cs typeface="Arial"/>
              </a:rPr>
              <a:t>21</a:t>
            </a:r>
            <a:endParaRPr kumimoji="0" sz="1200" b="0" i="0" u="none" strike="noStrike" kern="1200" cap="none" spc="-4" normalizeH="0" baseline="0" noProof="0" dirty="0">
              <a:ln>
                <a:noFill/>
              </a:ln>
              <a:solidFill>
                <a:prstClr val="white"/>
              </a:solidFill>
              <a:effectLst/>
              <a:uLnTx/>
              <a:uFillTx/>
              <a:latin typeface="Arial"/>
              <a:ea typeface="+mn-ea"/>
              <a:cs typeface="Arial"/>
            </a:endParaRPr>
          </a:p>
        </p:txBody>
      </p:sp>
      <p:sp>
        <p:nvSpPr>
          <p:cNvPr id="3" name="AutoShape 2" descr="Resultado de imagem para clustering machine learning"/>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pt-PT" sz="1350" b="0" i="0" u="none" strike="noStrike" kern="1200" cap="none" spc="0" normalizeH="0" baseline="0" noProof="0">
              <a:ln>
                <a:noFill/>
              </a:ln>
              <a:solidFill>
                <a:prstClr val="black"/>
              </a:solidFill>
              <a:effectLst/>
              <a:uLnTx/>
              <a:uFillTx/>
              <a:latin typeface="Calibri"/>
              <a:ea typeface="+mn-ea"/>
              <a:cs typeface="+mn-cs"/>
            </a:endParaRPr>
          </a:p>
        </p:txBody>
      </p:sp>
      <p:sp>
        <p:nvSpPr>
          <p:cNvPr id="5" name="AutoShape 4" descr="Resultado de imagem para clustering machine learning"/>
          <p:cNvSpPr>
            <a:spLocks noChangeAspect="1" noChangeArrowheads="1"/>
          </p:cNvSpPr>
          <p:nvPr/>
        </p:nvSpPr>
        <p:spPr bwMode="auto">
          <a:xfrm>
            <a:off x="1373981" y="8632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pt-PT" sz="1350" b="0" i="0" u="none" strike="noStrike" kern="1200" cap="none" spc="0" normalizeH="0" baseline="0" noProof="0">
              <a:ln>
                <a:noFill/>
              </a:ln>
              <a:solidFill>
                <a:prstClr val="black"/>
              </a:solidFill>
              <a:effectLst/>
              <a:uLnTx/>
              <a:uFillTx/>
              <a:latin typeface="Calibri"/>
              <a:ea typeface="+mn-ea"/>
              <a:cs typeface="+mn-cs"/>
            </a:endParaRPr>
          </a:p>
        </p:txBody>
      </p:sp>
      <p:sp>
        <p:nvSpPr>
          <p:cNvPr id="8" name="Retângulo 7">
            <a:extLst>
              <a:ext uri="{FF2B5EF4-FFF2-40B4-BE49-F238E27FC236}">
                <a16:creationId xmlns:a16="http://schemas.microsoft.com/office/drawing/2014/main" id="{62993EF3-CD32-4CB6-83DD-EE065DF8F94A}"/>
              </a:ext>
            </a:extLst>
          </p:cNvPr>
          <p:cNvSpPr/>
          <p:nvPr/>
        </p:nvSpPr>
        <p:spPr>
          <a:xfrm>
            <a:off x="6231856" y="5975204"/>
            <a:ext cx="2377061" cy="270523"/>
          </a:xfrm>
          <a:prstGeom prst="rect">
            <a:avLst/>
          </a:prstGeom>
        </p:spPr>
        <p:txBody>
          <a:bodyPr wrap="none">
            <a:spAutoFit/>
          </a:bodyPr>
          <a:lstStyle/>
          <a:p>
            <a:pPr marL="0" marR="0" lvl="0" indent="0" algn="l" defTabSz="685800" rtl="0" eaLnBrk="1" fontAlgn="auto" latinLnBrk="0" hangingPunct="1">
              <a:lnSpc>
                <a:spcPct val="85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slide creeds: Dr. Benjamin Bach</a:t>
            </a:r>
          </a:p>
        </p:txBody>
      </p:sp>
      <p:sp>
        <p:nvSpPr>
          <p:cNvPr id="16" name="Rectangle 3">
            <a:extLst>
              <a:ext uri="{FF2B5EF4-FFF2-40B4-BE49-F238E27FC236}">
                <a16:creationId xmlns:a16="http://schemas.microsoft.com/office/drawing/2014/main" id="{17EF4483-353A-4266-A080-C4C3C0A0B926}"/>
              </a:ext>
            </a:extLst>
          </p:cNvPr>
          <p:cNvSpPr>
            <a:spLocks noChangeArrowheads="1"/>
          </p:cNvSpPr>
          <p:nvPr/>
        </p:nvSpPr>
        <p:spPr bwMode="auto">
          <a:xfrm>
            <a:off x="5186001" y="3812298"/>
            <a:ext cx="3365897" cy="12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685800" rtl="0" eaLnBrk="1" fontAlgn="auto" latinLnBrk="0" hangingPunct="1">
              <a:lnSpc>
                <a:spcPct val="85000"/>
              </a:lnSpc>
              <a:spcBef>
                <a:spcPts val="0"/>
              </a:spcBef>
              <a:spcAft>
                <a:spcPts val="0"/>
              </a:spcAft>
              <a:buClrTx/>
              <a:buSzTx/>
              <a:buFontTx/>
              <a:buNone/>
              <a:tabLst/>
              <a:defRPr/>
            </a:pPr>
            <a:endParaRPr kumimoji="0" lang="en-US" altLang="en-US" sz="4050" b="1"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13" name="object 10">
            <a:extLst>
              <a:ext uri="{FF2B5EF4-FFF2-40B4-BE49-F238E27FC236}">
                <a16:creationId xmlns:a16="http://schemas.microsoft.com/office/drawing/2014/main" id="{3E45A8C0-C7C5-4FAB-A6EE-17498BF149C4}"/>
              </a:ext>
            </a:extLst>
          </p:cNvPr>
          <p:cNvSpPr txBox="1">
            <a:spLocks/>
          </p:cNvSpPr>
          <p:nvPr/>
        </p:nvSpPr>
        <p:spPr>
          <a:xfrm>
            <a:off x="464457" y="6462437"/>
            <a:ext cx="7927978" cy="508152"/>
          </a:xfrm>
          <a:prstGeom prst="rect">
            <a:avLst/>
          </a:prstGeom>
        </p:spPr>
        <p:txBody>
          <a:bodyPr vert="horz" wrap="square" lIns="0" tIns="0" rIns="0" bIns="0" rtlCol="0">
            <a:spAutoFit/>
          </a:bodyPr>
          <a:lstStyle>
            <a:defPPr>
              <a:defRPr lang="en-US"/>
            </a:defPPr>
            <a:lvl1pPr marL="0" algn="l" defTabSz="914400" rtl="0" eaLnBrk="1" latinLnBrk="0" hangingPunct="1">
              <a:defRPr sz="12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1870"/>
              </a:lnSpc>
              <a:spcBef>
                <a:spcPts val="0"/>
              </a:spcBef>
              <a:spcAft>
                <a:spcPts val="0"/>
              </a:spcAft>
              <a:buClrTx/>
              <a:buSzTx/>
              <a:buFontTx/>
              <a:buNone/>
              <a:tabLst/>
              <a:defRPr/>
            </a:pPr>
            <a:r>
              <a:rPr kumimoji="0" lang="pt-PT" altLang="zh-CN" sz="1800" b="0" i="0" u="none" strike="noStrike" kern="1200" cap="none" spc="-5" normalizeH="0" baseline="0" noProof="0">
                <a:ln>
                  <a:noFill/>
                </a:ln>
                <a:solidFill>
                  <a:prstClr val="white"/>
                </a:solidFill>
                <a:effectLst/>
                <a:uLnTx/>
                <a:uFillTx/>
                <a:latin typeface="Arial"/>
                <a:ea typeface="宋体" panose="02010600030101010101" pitchFamily="2" charset="-122"/>
                <a:cs typeface="Arial"/>
              </a:rPr>
              <a:t>Estanislau Lima </a:t>
            </a:r>
            <a:endParaRPr kumimoji="0" lang="pt-PT" sz="1200" b="0" i="0" u="none" strike="noStrike" kern="1200" cap="none" spc="0" normalizeH="0" baseline="0" noProof="0">
              <a:ln>
                <a:noFill/>
              </a:ln>
              <a:solidFill>
                <a:prstClr val="white"/>
              </a:solidFill>
              <a:effectLst/>
              <a:uLnTx/>
              <a:uFillTx/>
              <a:latin typeface="Arial"/>
              <a:ea typeface="+mn-ea"/>
              <a:cs typeface="Arial"/>
            </a:endParaRPr>
          </a:p>
          <a:p>
            <a:pPr marL="12700" marR="0" lvl="0" indent="0" algn="l" defTabSz="914400" rtl="0" eaLnBrk="1" fontAlgn="auto" latinLnBrk="0" hangingPunct="1">
              <a:lnSpc>
                <a:spcPts val="1870"/>
              </a:lnSpc>
              <a:spcBef>
                <a:spcPts val="0"/>
              </a:spcBef>
              <a:spcAft>
                <a:spcPts val="0"/>
              </a:spcAft>
              <a:buClrTx/>
              <a:buSzTx/>
              <a:buFontTx/>
              <a:buNone/>
              <a:tabLst/>
              <a:defRPr/>
            </a:pPr>
            <a:endParaRPr kumimoji="0" lang="pt-PT" sz="2800" b="0" i="0" u="none" strike="noStrike" kern="1200" cap="none" spc="-5" normalizeH="0" baseline="0" noProof="0" dirty="0">
              <a:ln>
                <a:noFill/>
              </a:ln>
              <a:solidFill>
                <a:prstClr val="white"/>
              </a:solidFill>
              <a:effectLst/>
              <a:uLnTx/>
              <a:uFillTx/>
              <a:latin typeface="Arial"/>
              <a:ea typeface="+mn-ea"/>
              <a:cs typeface="Arial"/>
            </a:endParaRPr>
          </a:p>
        </p:txBody>
      </p:sp>
      <p:sp>
        <p:nvSpPr>
          <p:cNvPr id="15" name="object 8">
            <a:extLst>
              <a:ext uri="{FF2B5EF4-FFF2-40B4-BE49-F238E27FC236}">
                <a16:creationId xmlns:a16="http://schemas.microsoft.com/office/drawing/2014/main" id="{695C215F-407C-4A46-B368-B72A72A1DF5F}"/>
              </a:ext>
            </a:extLst>
          </p:cNvPr>
          <p:cNvSpPr txBox="1"/>
          <p:nvPr/>
        </p:nvSpPr>
        <p:spPr>
          <a:xfrm>
            <a:off x="5696676" y="6515655"/>
            <a:ext cx="1176655" cy="244875"/>
          </a:xfrm>
          <a:prstGeom prst="rect">
            <a:avLst/>
          </a:prstGeom>
        </p:spPr>
        <p:txBody>
          <a:bodyPr vert="horz" wrap="square" lIns="0" tIns="0" rIns="0" bIns="0" rtlCol="0">
            <a:spAutoFit/>
          </a:bodyPr>
          <a:lstStyle/>
          <a:p>
            <a:pPr marL="12700" marR="0" lvl="0" indent="0" algn="l" defTabSz="914400" rtl="0" eaLnBrk="1" fontAlgn="auto" latinLnBrk="0" hangingPunct="1">
              <a:lnSpc>
                <a:spcPts val="198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Aula 04</a:t>
            </a:r>
            <a:endParaRPr kumimoji="0" sz="1600" b="0" i="0" u="none" strike="noStrike" kern="1200" cap="none" spc="0" normalizeH="0" baseline="0" noProof="0" dirty="0">
              <a:ln>
                <a:noFill/>
              </a:ln>
              <a:solidFill>
                <a:prstClr val="white"/>
              </a:solidFill>
              <a:effectLst/>
              <a:uLnTx/>
              <a:uFillTx/>
              <a:latin typeface="Arial"/>
              <a:ea typeface="+mn-ea"/>
              <a:cs typeface="Arial"/>
            </a:endParaRPr>
          </a:p>
        </p:txBody>
      </p:sp>
      <p:sp>
        <p:nvSpPr>
          <p:cNvPr id="17" name="object 9">
            <a:extLst>
              <a:ext uri="{FF2B5EF4-FFF2-40B4-BE49-F238E27FC236}">
                <a16:creationId xmlns:a16="http://schemas.microsoft.com/office/drawing/2014/main" id="{FEE0173F-DA4F-4FD8-B85A-6E400C8EEB40}"/>
              </a:ext>
            </a:extLst>
          </p:cNvPr>
          <p:cNvSpPr txBox="1">
            <a:spLocks/>
          </p:cNvSpPr>
          <p:nvPr/>
        </p:nvSpPr>
        <p:spPr>
          <a:xfrm>
            <a:off x="7990205" y="6477473"/>
            <a:ext cx="1153795" cy="239040"/>
          </a:xfrm>
          <a:prstGeom prst="rect">
            <a:avLst/>
          </a:prstGeom>
        </p:spPr>
        <p:txBody>
          <a:bodyPr vert="horz" wrap="square" lIns="0" tIns="0" rIns="0" bIns="0" rtlCol="0">
            <a:spAutoFit/>
          </a:bodyPr>
          <a:lstStyle>
            <a:defPPr>
              <a:defRPr lang="en-US"/>
            </a:defPPr>
            <a:lvl1pPr marL="0" algn="l" defTabSz="914400" rtl="0" eaLnBrk="1" latinLnBrk="0" hangingPunct="1">
              <a:defRPr sz="1275"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marR="0" lvl="0" indent="0" algn="l" defTabSz="914400" rtl="0" eaLnBrk="1" fontAlgn="auto" latinLnBrk="0" hangingPunct="1">
              <a:lnSpc>
                <a:spcPts val="1980"/>
              </a:lnSpc>
              <a:spcBef>
                <a:spcPts val="0"/>
              </a:spcBef>
              <a:spcAft>
                <a:spcPts val="0"/>
              </a:spcAft>
              <a:buClrTx/>
              <a:buSzTx/>
              <a:buFontTx/>
              <a:buNone/>
              <a:tabLst/>
              <a:defRPr/>
            </a:pPr>
            <a:r>
              <a:rPr lang="pt-PT" sz="1600" spc="-5" dirty="0">
                <a:solidFill>
                  <a:prstClr val="white"/>
                </a:solidFill>
              </a:rPr>
              <a:t>15</a:t>
            </a:r>
            <a:r>
              <a:rPr kumimoji="0" lang="pt-PT" sz="1600" b="0" i="0" u="none" strike="noStrike" kern="1200" cap="none" spc="-5" normalizeH="0" baseline="0" noProof="0" dirty="0">
                <a:ln>
                  <a:noFill/>
                </a:ln>
                <a:solidFill>
                  <a:prstClr val="white"/>
                </a:solidFill>
                <a:effectLst/>
                <a:uLnTx/>
                <a:uFillTx/>
                <a:latin typeface="Arial"/>
                <a:ea typeface="+mn-ea"/>
                <a:cs typeface="Arial"/>
              </a:rPr>
              <a:t>/05/2024</a:t>
            </a:r>
          </a:p>
        </p:txBody>
      </p:sp>
      <p:pic>
        <p:nvPicPr>
          <p:cNvPr id="10" name="Picture 9" descr="A picture containing text, screenshot, circle, graphics&#10;&#10;Description automatically generated">
            <a:extLst>
              <a:ext uri="{FF2B5EF4-FFF2-40B4-BE49-F238E27FC236}">
                <a16:creationId xmlns:a16="http://schemas.microsoft.com/office/drawing/2014/main" id="{FB0681B2-7B5F-8464-6AEB-B2716DBBA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400800"/>
          </a:xfrm>
          <a:prstGeom prst="rect">
            <a:avLst/>
          </a:prstGeom>
        </p:spPr>
      </p:pic>
    </p:spTree>
    <p:extLst>
      <p:ext uri="{BB962C8B-B14F-4D97-AF65-F5344CB8AC3E}">
        <p14:creationId xmlns:p14="http://schemas.microsoft.com/office/powerpoint/2010/main" val="2550691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541270" cy="452120"/>
          </a:xfrm>
          <a:prstGeom prst="rect">
            <a:avLst/>
          </a:prstGeom>
        </p:spPr>
        <p:txBody>
          <a:bodyPr vert="horz" wrap="square" lIns="0" tIns="12700" rIns="0" bIns="0" rtlCol="0">
            <a:spAutoFit/>
          </a:bodyPr>
          <a:lstStyle/>
          <a:p>
            <a:pPr marL="12700">
              <a:lnSpc>
                <a:spcPct val="100000"/>
              </a:lnSpc>
              <a:spcBef>
                <a:spcPts val="100"/>
              </a:spcBef>
            </a:pPr>
            <a:r>
              <a:rPr sz="2800" spc="90" dirty="0">
                <a:latin typeface="Tahoma"/>
                <a:cs typeface="Tahoma"/>
              </a:rPr>
              <a:t>DataWrapper</a:t>
            </a:r>
            <a:endParaRPr sz="2800">
              <a:latin typeface="Tahoma"/>
              <a:cs typeface="Tahoma"/>
            </a:endParaRPr>
          </a:p>
        </p:txBody>
      </p:sp>
      <p:sp>
        <p:nvSpPr>
          <p:cNvPr id="3" name="object 3"/>
          <p:cNvSpPr txBox="1"/>
          <p:nvPr/>
        </p:nvSpPr>
        <p:spPr>
          <a:xfrm>
            <a:off x="429224" y="1313993"/>
            <a:ext cx="4531360" cy="2959100"/>
          </a:xfrm>
          <a:prstGeom prst="rect">
            <a:avLst/>
          </a:prstGeom>
        </p:spPr>
        <p:txBody>
          <a:bodyPr vert="horz" wrap="square" lIns="0" tIns="12700" rIns="0" bIns="0" rtlCol="0">
            <a:spAutoFit/>
          </a:bodyPr>
          <a:lstStyle/>
          <a:p>
            <a:pPr marL="424815" marR="298450" indent="-412750">
              <a:lnSpc>
                <a:spcPct val="114599"/>
              </a:lnSpc>
              <a:spcBef>
                <a:spcPts val="100"/>
              </a:spcBef>
              <a:buFont typeface="Arial MT"/>
              <a:buChar char="●"/>
              <a:tabLst>
                <a:tab pos="424815" algn="l"/>
                <a:tab pos="425450" algn="l"/>
              </a:tabLst>
            </a:pPr>
            <a:r>
              <a:rPr sz="2400" spc="90" dirty="0">
                <a:solidFill>
                  <a:srgbClr val="595959"/>
                </a:solidFill>
                <a:latin typeface="Lucida Sans Unicode"/>
                <a:cs typeface="Lucida Sans Unicode"/>
              </a:rPr>
              <a:t>Good</a:t>
            </a:r>
            <a:r>
              <a:rPr sz="2400" spc="-190" dirty="0">
                <a:solidFill>
                  <a:srgbClr val="595959"/>
                </a:solidFill>
                <a:latin typeface="Lucida Sans Unicode"/>
                <a:cs typeface="Lucida Sans Unicode"/>
              </a:rPr>
              <a:t> </a:t>
            </a:r>
            <a:r>
              <a:rPr sz="2400" spc="110" dirty="0">
                <a:solidFill>
                  <a:srgbClr val="595959"/>
                </a:solidFill>
                <a:latin typeface="Lucida Sans Unicode"/>
                <a:cs typeface="Lucida Sans Unicode"/>
              </a:rPr>
              <a:t>choice</a:t>
            </a:r>
            <a:r>
              <a:rPr sz="2400" spc="-185" dirty="0">
                <a:solidFill>
                  <a:srgbClr val="595959"/>
                </a:solidFill>
                <a:latin typeface="Lucida Sans Unicode"/>
                <a:cs typeface="Lucida Sans Unicode"/>
              </a:rPr>
              <a:t> </a:t>
            </a:r>
            <a:r>
              <a:rPr sz="2400" dirty="0">
                <a:solidFill>
                  <a:srgbClr val="595959"/>
                </a:solidFill>
                <a:latin typeface="Lucida Sans Unicode"/>
                <a:cs typeface="Lucida Sans Unicode"/>
              </a:rPr>
              <a:t>of</a:t>
            </a:r>
            <a:r>
              <a:rPr sz="2400" spc="-185" dirty="0">
                <a:solidFill>
                  <a:srgbClr val="595959"/>
                </a:solidFill>
                <a:latin typeface="Lucida Sans Unicode"/>
                <a:cs typeface="Lucida Sans Unicode"/>
              </a:rPr>
              <a:t> </a:t>
            </a:r>
            <a:r>
              <a:rPr sz="2400" spc="100" dirty="0">
                <a:solidFill>
                  <a:srgbClr val="595959"/>
                </a:solidFill>
                <a:latin typeface="Lucida Sans Unicode"/>
                <a:cs typeface="Lucida Sans Unicode"/>
              </a:rPr>
              <a:t>standard </a:t>
            </a:r>
            <a:r>
              <a:rPr sz="2400" spc="-745" dirty="0">
                <a:solidFill>
                  <a:srgbClr val="595959"/>
                </a:solidFill>
                <a:latin typeface="Lucida Sans Unicode"/>
                <a:cs typeface="Lucida Sans Unicode"/>
              </a:rPr>
              <a:t> </a:t>
            </a:r>
            <a:r>
              <a:rPr sz="2400" spc="80" dirty="0">
                <a:solidFill>
                  <a:srgbClr val="595959"/>
                </a:solidFill>
                <a:latin typeface="Lucida Sans Unicode"/>
                <a:cs typeface="Lucida Sans Unicode"/>
              </a:rPr>
              <a:t>graphics</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95" dirty="0">
                <a:solidFill>
                  <a:srgbClr val="595959"/>
                </a:solidFill>
                <a:latin typeface="Lucida Sans Unicode"/>
                <a:cs typeface="Lucida Sans Unicode"/>
              </a:rPr>
              <a:t>Maps</a:t>
            </a:r>
            <a:endParaRPr sz="2400">
              <a:latin typeface="Lucida Sans Unicode"/>
              <a:cs typeface="Lucida Sans Unicode"/>
            </a:endParaRPr>
          </a:p>
          <a:p>
            <a:pPr marL="424815" marR="5080" indent="-412750">
              <a:lnSpc>
                <a:spcPct val="114599"/>
              </a:lnSpc>
              <a:buFont typeface="Arial MT"/>
              <a:buChar char="●"/>
              <a:tabLst>
                <a:tab pos="424815" algn="l"/>
                <a:tab pos="425450" algn="l"/>
              </a:tabLst>
            </a:pPr>
            <a:r>
              <a:rPr sz="2400" spc="50" dirty="0">
                <a:solidFill>
                  <a:srgbClr val="595959"/>
                </a:solidFill>
                <a:latin typeface="Lucida Sans Unicode"/>
                <a:cs typeface="Lucida Sans Unicode"/>
              </a:rPr>
              <a:t>Simple</a:t>
            </a:r>
            <a:r>
              <a:rPr sz="2400" spc="-190" dirty="0">
                <a:solidFill>
                  <a:srgbClr val="595959"/>
                </a:solidFill>
                <a:latin typeface="Lucida Sans Unicode"/>
                <a:cs typeface="Lucida Sans Unicode"/>
              </a:rPr>
              <a:t> </a:t>
            </a:r>
            <a:r>
              <a:rPr sz="2400" spc="5" dirty="0">
                <a:solidFill>
                  <a:srgbClr val="595959"/>
                </a:solidFill>
                <a:latin typeface="Lucida Sans Unicode"/>
                <a:cs typeface="Lucida Sans Unicode"/>
              </a:rPr>
              <a:t>styling</a:t>
            </a:r>
            <a:r>
              <a:rPr sz="2400" spc="-185" dirty="0">
                <a:solidFill>
                  <a:srgbClr val="595959"/>
                </a:solidFill>
                <a:latin typeface="Lucida Sans Unicode"/>
                <a:cs typeface="Lucida Sans Unicode"/>
              </a:rPr>
              <a:t> </a:t>
            </a:r>
            <a:r>
              <a:rPr sz="2400" spc="150" dirty="0">
                <a:solidFill>
                  <a:srgbClr val="595959"/>
                </a:solidFill>
                <a:latin typeface="Lucida Sans Unicode"/>
                <a:cs typeface="Lucida Sans Unicode"/>
              </a:rPr>
              <a:t>and</a:t>
            </a:r>
            <a:r>
              <a:rPr sz="2400" spc="-185" dirty="0">
                <a:solidFill>
                  <a:srgbClr val="595959"/>
                </a:solidFill>
                <a:latin typeface="Lucida Sans Unicode"/>
                <a:cs typeface="Lucida Sans Unicode"/>
              </a:rPr>
              <a:t> </a:t>
            </a:r>
            <a:r>
              <a:rPr sz="2400" spc="30" dirty="0">
                <a:solidFill>
                  <a:srgbClr val="595959"/>
                </a:solidFill>
                <a:latin typeface="Lucida Sans Unicode"/>
                <a:cs typeface="Lucida Sans Unicode"/>
              </a:rPr>
              <a:t>coloring </a:t>
            </a:r>
            <a:r>
              <a:rPr sz="2400" spc="-745" dirty="0">
                <a:solidFill>
                  <a:srgbClr val="595959"/>
                </a:solidFill>
                <a:latin typeface="Lucida Sans Unicode"/>
                <a:cs typeface="Lucida Sans Unicode"/>
              </a:rPr>
              <a:t> </a:t>
            </a:r>
            <a:r>
              <a:rPr sz="2400" spc="25" dirty="0">
                <a:solidFill>
                  <a:srgbClr val="595959"/>
                </a:solidFill>
                <a:latin typeface="Lucida Sans Unicode"/>
                <a:cs typeface="Lucida Sans Unicode"/>
              </a:rPr>
              <a:t>options</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10" dirty="0">
                <a:solidFill>
                  <a:srgbClr val="595959"/>
                </a:solidFill>
                <a:latin typeface="Lucida Sans Unicode"/>
                <a:cs typeface="Lucida Sans Unicode"/>
              </a:rPr>
              <a:t>Easily</a:t>
            </a:r>
            <a:r>
              <a:rPr sz="2400" spc="-190" dirty="0">
                <a:solidFill>
                  <a:srgbClr val="595959"/>
                </a:solidFill>
                <a:latin typeface="Lucida Sans Unicode"/>
                <a:cs typeface="Lucida Sans Unicode"/>
              </a:rPr>
              <a:t> </a:t>
            </a:r>
            <a:r>
              <a:rPr sz="2400" spc="150" dirty="0">
                <a:solidFill>
                  <a:srgbClr val="595959"/>
                </a:solidFill>
                <a:latin typeface="Lucida Sans Unicode"/>
                <a:cs typeface="Lucida Sans Unicode"/>
              </a:rPr>
              <a:t>embed</a:t>
            </a:r>
            <a:r>
              <a:rPr sz="2400" spc="-185" dirty="0">
                <a:solidFill>
                  <a:srgbClr val="595959"/>
                </a:solidFill>
                <a:latin typeface="Lucida Sans Unicode"/>
                <a:cs typeface="Lucida Sans Unicode"/>
              </a:rPr>
              <a:t> </a:t>
            </a:r>
            <a:r>
              <a:rPr sz="2400" spc="90" dirty="0">
                <a:solidFill>
                  <a:srgbClr val="595959"/>
                </a:solidFill>
                <a:latin typeface="Lucida Sans Unicode"/>
                <a:cs typeface="Lucida Sans Unicode"/>
              </a:rPr>
              <a:t>graphic</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55" dirty="0">
                <a:solidFill>
                  <a:srgbClr val="595959"/>
                </a:solidFill>
                <a:latin typeface="Lucida Sans Unicode"/>
                <a:cs typeface="Lucida Sans Unicode"/>
              </a:rPr>
              <a:t>But:</a:t>
            </a:r>
            <a:r>
              <a:rPr sz="2400" spc="-170" dirty="0">
                <a:solidFill>
                  <a:srgbClr val="595959"/>
                </a:solidFill>
                <a:latin typeface="Lucida Sans Unicode"/>
                <a:cs typeface="Lucida Sans Unicode"/>
              </a:rPr>
              <a:t> </a:t>
            </a:r>
            <a:r>
              <a:rPr sz="2400" spc="25" dirty="0">
                <a:solidFill>
                  <a:srgbClr val="595959"/>
                </a:solidFill>
                <a:latin typeface="Lucida Sans Unicode"/>
                <a:cs typeface="Lucida Sans Unicode"/>
              </a:rPr>
              <a:t>only</a:t>
            </a:r>
            <a:r>
              <a:rPr sz="2400" spc="-170" dirty="0">
                <a:solidFill>
                  <a:srgbClr val="595959"/>
                </a:solidFill>
                <a:latin typeface="Lucida Sans Unicode"/>
                <a:cs typeface="Lucida Sans Unicode"/>
              </a:rPr>
              <a:t> </a:t>
            </a:r>
            <a:r>
              <a:rPr sz="2400" spc="-5" dirty="0">
                <a:solidFill>
                  <a:srgbClr val="595959"/>
                </a:solidFill>
                <a:latin typeface="Lucida Sans Unicode"/>
                <a:cs typeface="Lucida Sans Unicode"/>
              </a:rPr>
              <a:t>trial</a:t>
            </a:r>
            <a:r>
              <a:rPr sz="2400" spc="-170" dirty="0">
                <a:solidFill>
                  <a:srgbClr val="595959"/>
                </a:solidFill>
                <a:latin typeface="Lucida Sans Unicode"/>
                <a:cs typeface="Lucida Sans Unicode"/>
              </a:rPr>
              <a:t> </a:t>
            </a:r>
            <a:r>
              <a:rPr sz="2400" spc="20" dirty="0">
                <a:solidFill>
                  <a:srgbClr val="595959"/>
                </a:solidFill>
                <a:latin typeface="Lucida Sans Unicode"/>
                <a:cs typeface="Lucida Sans Unicode"/>
              </a:rPr>
              <a:t>version!</a:t>
            </a:r>
            <a:endParaRPr sz="2400">
              <a:latin typeface="Lucida Sans Unicode"/>
              <a:cs typeface="Lucida Sans Unicode"/>
            </a:endParaRPr>
          </a:p>
        </p:txBody>
      </p:sp>
      <p:grpSp>
        <p:nvGrpSpPr>
          <p:cNvPr id="4" name="object 4"/>
          <p:cNvGrpSpPr/>
          <p:nvPr/>
        </p:nvGrpSpPr>
        <p:grpSpPr>
          <a:xfrm>
            <a:off x="876300" y="549725"/>
            <a:ext cx="8267700" cy="6308725"/>
            <a:chOff x="876300" y="549725"/>
            <a:chExt cx="8267700" cy="6308725"/>
          </a:xfrm>
        </p:grpSpPr>
        <p:pic>
          <p:nvPicPr>
            <p:cNvPr id="5" name="object 5"/>
            <p:cNvPicPr/>
            <p:nvPr/>
          </p:nvPicPr>
          <p:blipFill>
            <a:blip r:embed="rId2" cstate="print"/>
            <a:stretch>
              <a:fillRect/>
            </a:stretch>
          </p:blipFill>
          <p:spPr>
            <a:xfrm>
              <a:off x="5515424" y="549725"/>
              <a:ext cx="3628572" cy="4088649"/>
            </a:xfrm>
            <a:prstGeom prst="rect">
              <a:avLst/>
            </a:prstGeom>
          </p:spPr>
        </p:pic>
        <p:pic>
          <p:nvPicPr>
            <p:cNvPr id="6" name="object 6"/>
            <p:cNvPicPr/>
            <p:nvPr/>
          </p:nvPicPr>
          <p:blipFill>
            <a:blip r:embed="rId3" cstate="print"/>
            <a:stretch>
              <a:fillRect/>
            </a:stretch>
          </p:blipFill>
          <p:spPr>
            <a:xfrm>
              <a:off x="876300" y="4501575"/>
              <a:ext cx="6934199" cy="2356424"/>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128" y="99767"/>
            <a:ext cx="2464435" cy="452120"/>
          </a:xfrm>
          <a:prstGeom prst="rect">
            <a:avLst/>
          </a:prstGeom>
        </p:spPr>
        <p:txBody>
          <a:bodyPr vert="horz" wrap="square" lIns="0" tIns="12700" rIns="0" bIns="0" rtlCol="0">
            <a:spAutoFit/>
          </a:bodyPr>
          <a:lstStyle/>
          <a:p>
            <a:pPr marL="12700">
              <a:lnSpc>
                <a:spcPct val="100000"/>
              </a:lnSpc>
              <a:spcBef>
                <a:spcPts val="100"/>
              </a:spcBef>
            </a:pPr>
            <a:r>
              <a:rPr sz="2800" b="0" spc="-25" dirty="0">
                <a:latin typeface="Microsoft Sans Serif"/>
                <a:cs typeface="Microsoft Sans Serif"/>
              </a:rPr>
              <a:t>PoleStar</a:t>
            </a:r>
            <a:r>
              <a:rPr sz="2800" b="0" spc="-50" dirty="0">
                <a:latin typeface="Microsoft Sans Serif"/>
                <a:cs typeface="Microsoft Sans Serif"/>
              </a:rPr>
              <a:t> </a:t>
            </a:r>
            <a:r>
              <a:rPr sz="2800" b="0" spc="10" dirty="0">
                <a:latin typeface="Microsoft Sans Serif"/>
                <a:cs typeface="Microsoft Sans Serif"/>
              </a:rPr>
              <a:t>/</a:t>
            </a:r>
            <a:r>
              <a:rPr sz="2800" b="0" spc="-50" dirty="0">
                <a:latin typeface="Microsoft Sans Serif"/>
                <a:cs typeface="Microsoft Sans Serif"/>
              </a:rPr>
              <a:t> </a:t>
            </a:r>
            <a:r>
              <a:rPr sz="2800" b="0" spc="-45" dirty="0">
                <a:latin typeface="Microsoft Sans Serif"/>
                <a:cs typeface="Microsoft Sans Serif"/>
              </a:rPr>
              <a:t>Vega</a:t>
            </a:r>
            <a:endParaRPr sz="2800">
              <a:latin typeface="Microsoft Sans Serif"/>
              <a:cs typeface="Microsoft Sans Serif"/>
            </a:endParaRPr>
          </a:p>
        </p:txBody>
      </p:sp>
      <p:pic>
        <p:nvPicPr>
          <p:cNvPr id="3" name="object 3"/>
          <p:cNvPicPr/>
          <p:nvPr/>
        </p:nvPicPr>
        <p:blipFill>
          <a:blip r:embed="rId2" cstate="print"/>
          <a:stretch>
            <a:fillRect/>
          </a:stretch>
        </p:blipFill>
        <p:spPr>
          <a:xfrm>
            <a:off x="217654" y="1296495"/>
            <a:ext cx="8487287" cy="4494704"/>
          </a:xfrm>
          <a:prstGeom prst="rect">
            <a:avLst/>
          </a:prstGeom>
        </p:spPr>
      </p:pic>
      <p:sp>
        <p:nvSpPr>
          <p:cNvPr id="4" name="object 4"/>
          <p:cNvSpPr txBox="1"/>
          <p:nvPr/>
        </p:nvSpPr>
        <p:spPr>
          <a:xfrm>
            <a:off x="5038057" y="101799"/>
            <a:ext cx="4032885"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10" dirty="0">
                <a:latin typeface="Arial"/>
                <a:cs typeface="Arial"/>
              </a:rPr>
              <a:t>tps</a:t>
            </a:r>
            <a:r>
              <a:rPr sz="2400" i="1" spc="140" dirty="0">
                <a:latin typeface="Arial"/>
                <a:cs typeface="Arial"/>
              </a:rPr>
              <a:t>:</a:t>
            </a:r>
            <a:r>
              <a:rPr sz="2400" b="1" i="1" spc="-275" dirty="0">
                <a:latin typeface="Trebuchet MS"/>
                <a:cs typeface="Trebuchet MS"/>
              </a:rPr>
              <a:t>/</a:t>
            </a:r>
            <a:r>
              <a:rPr sz="2400" b="1" i="1" spc="-220" dirty="0">
                <a:latin typeface="Trebuchet MS"/>
                <a:cs typeface="Trebuchet MS"/>
              </a:rPr>
              <a:t> </a:t>
            </a:r>
            <a:r>
              <a:rPr sz="2400" i="1" spc="15" dirty="0">
                <a:latin typeface="Arial"/>
                <a:cs typeface="Arial"/>
              </a:rPr>
              <a:t>v</a:t>
            </a:r>
            <a:r>
              <a:rPr sz="2400" i="1" spc="-55" dirty="0">
                <a:latin typeface="Arial"/>
                <a:cs typeface="Arial"/>
              </a:rPr>
              <a:t>ega</a:t>
            </a:r>
            <a:r>
              <a:rPr sz="2400" i="1" spc="-75" dirty="0">
                <a:latin typeface="Arial"/>
                <a:cs typeface="Arial"/>
              </a:rPr>
              <a:t>.</a:t>
            </a:r>
            <a:r>
              <a:rPr sz="2400" i="1" spc="65" dirty="0">
                <a:latin typeface="Arial"/>
                <a:cs typeface="Arial"/>
              </a:rPr>
              <a:t>g</a:t>
            </a:r>
            <a:r>
              <a:rPr sz="2400" i="1" spc="40" dirty="0">
                <a:latin typeface="Arial"/>
                <a:cs typeface="Arial"/>
              </a:rPr>
              <a:t>i</a:t>
            </a:r>
            <a:r>
              <a:rPr sz="2400" i="1" spc="55" dirty="0">
                <a:latin typeface="Arial"/>
                <a:cs typeface="Arial"/>
              </a:rPr>
              <a:t>thu</a:t>
            </a:r>
            <a:r>
              <a:rPr sz="2400" i="1" spc="25" dirty="0">
                <a:latin typeface="Arial"/>
                <a:cs typeface="Arial"/>
              </a:rPr>
              <a:t>b</a:t>
            </a:r>
            <a:r>
              <a:rPr sz="2400" i="1" spc="-35" dirty="0">
                <a:latin typeface="Arial"/>
                <a:cs typeface="Arial"/>
              </a:rPr>
              <a:t>.io</a:t>
            </a:r>
            <a:r>
              <a:rPr sz="2400" i="1" spc="-135" dirty="0">
                <a:latin typeface="Arial"/>
                <a:cs typeface="Arial"/>
              </a:rPr>
              <a:t>/</a:t>
            </a:r>
            <a:r>
              <a:rPr sz="2400" i="1" spc="-10" dirty="0">
                <a:latin typeface="Arial"/>
                <a:cs typeface="Arial"/>
              </a:rPr>
              <a:t>pole</a:t>
            </a:r>
            <a:r>
              <a:rPr sz="2400" i="1" spc="-25" dirty="0">
                <a:latin typeface="Arial"/>
                <a:cs typeface="Arial"/>
              </a:rPr>
              <a:t>s</a:t>
            </a:r>
            <a:r>
              <a:rPr sz="2400" i="1" spc="40" dirty="0">
                <a:latin typeface="Arial"/>
                <a:cs typeface="Arial"/>
              </a:rPr>
              <a:t>tar</a:t>
            </a:r>
            <a:endParaRPr sz="2400" dirty="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128" y="99767"/>
            <a:ext cx="2464435" cy="452120"/>
          </a:xfrm>
          <a:prstGeom prst="rect">
            <a:avLst/>
          </a:prstGeom>
        </p:spPr>
        <p:txBody>
          <a:bodyPr vert="horz" wrap="square" lIns="0" tIns="12700" rIns="0" bIns="0" rtlCol="0">
            <a:spAutoFit/>
          </a:bodyPr>
          <a:lstStyle/>
          <a:p>
            <a:pPr marL="12700">
              <a:lnSpc>
                <a:spcPct val="100000"/>
              </a:lnSpc>
              <a:spcBef>
                <a:spcPts val="100"/>
              </a:spcBef>
            </a:pPr>
            <a:r>
              <a:rPr sz="2800" b="0" spc="-25" dirty="0">
                <a:latin typeface="Microsoft Sans Serif"/>
                <a:cs typeface="Microsoft Sans Serif"/>
              </a:rPr>
              <a:t>PoleStar</a:t>
            </a:r>
            <a:r>
              <a:rPr sz="2800" b="0" spc="-50" dirty="0">
                <a:latin typeface="Microsoft Sans Serif"/>
                <a:cs typeface="Microsoft Sans Serif"/>
              </a:rPr>
              <a:t> </a:t>
            </a:r>
            <a:r>
              <a:rPr sz="2800" b="0" spc="10" dirty="0">
                <a:latin typeface="Microsoft Sans Serif"/>
                <a:cs typeface="Microsoft Sans Serif"/>
              </a:rPr>
              <a:t>/</a:t>
            </a:r>
            <a:r>
              <a:rPr sz="2800" b="0" spc="-50" dirty="0">
                <a:latin typeface="Microsoft Sans Serif"/>
                <a:cs typeface="Microsoft Sans Serif"/>
              </a:rPr>
              <a:t> </a:t>
            </a:r>
            <a:r>
              <a:rPr sz="2800" b="0" spc="-45" dirty="0">
                <a:latin typeface="Microsoft Sans Serif"/>
                <a:cs typeface="Microsoft Sans Serif"/>
              </a:rPr>
              <a:t>Vega</a:t>
            </a:r>
            <a:endParaRPr sz="2800">
              <a:latin typeface="Microsoft Sans Serif"/>
              <a:cs typeface="Microsoft Sans Serif"/>
            </a:endParaRPr>
          </a:p>
        </p:txBody>
      </p:sp>
      <p:sp>
        <p:nvSpPr>
          <p:cNvPr id="3" name="object 3"/>
          <p:cNvSpPr txBox="1"/>
          <p:nvPr/>
        </p:nvSpPr>
        <p:spPr>
          <a:xfrm>
            <a:off x="5038057" y="101799"/>
            <a:ext cx="4032885"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10" dirty="0">
                <a:latin typeface="Arial"/>
                <a:cs typeface="Arial"/>
              </a:rPr>
              <a:t>tps</a:t>
            </a:r>
            <a:r>
              <a:rPr sz="2400" i="1" spc="140" dirty="0">
                <a:latin typeface="Arial"/>
                <a:cs typeface="Arial"/>
              </a:rPr>
              <a:t>:</a:t>
            </a:r>
            <a:r>
              <a:rPr sz="2400" b="1" i="1" spc="-275" dirty="0">
                <a:latin typeface="Trebuchet MS"/>
                <a:cs typeface="Trebuchet MS"/>
              </a:rPr>
              <a:t>/</a:t>
            </a:r>
            <a:r>
              <a:rPr sz="2400" b="1" i="1" spc="-220" dirty="0">
                <a:latin typeface="Trebuchet MS"/>
                <a:cs typeface="Trebuchet MS"/>
              </a:rPr>
              <a:t> </a:t>
            </a:r>
            <a:r>
              <a:rPr sz="2400" i="1" spc="15" dirty="0">
                <a:latin typeface="Arial"/>
                <a:cs typeface="Arial"/>
              </a:rPr>
              <a:t>v</a:t>
            </a:r>
            <a:r>
              <a:rPr sz="2400" i="1" spc="-55" dirty="0">
                <a:latin typeface="Arial"/>
                <a:cs typeface="Arial"/>
              </a:rPr>
              <a:t>ega</a:t>
            </a:r>
            <a:r>
              <a:rPr sz="2400" i="1" spc="-75" dirty="0">
                <a:latin typeface="Arial"/>
                <a:cs typeface="Arial"/>
              </a:rPr>
              <a:t>.</a:t>
            </a:r>
            <a:r>
              <a:rPr sz="2400" i="1" spc="65" dirty="0">
                <a:latin typeface="Arial"/>
                <a:cs typeface="Arial"/>
              </a:rPr>
              <a:t>g</a:t>
            </a:r>
            <a:r>
              <a:rPr sz="2400" i="1" spc="40" dirty="0">
                <a:latin typeface="Arial"/>
                <a:cs typeface="Arial"/>
              </a:rPr>
              <a:t>i</a:t>
            </a:r>
            <a:r>
              <a:rPr sz="2400" i="1" spc="55" dirty="0">
                <a:latin typeface="Arial"/>
                <a:cs typeface="Arial"/>
              </a:rPr>
              <a:t>thu</a:t>
            </a:r>
            <a:r>
              <a:rPr sz="2400" i="1" spc="25" dirty="0">
                <a:latin typeface="Arial"/>
                <a:cs typeface="Arial"/>
              </a:rPr>
              <a:t>b</a:t>
            </a:r>
            <a:r>
              <a:rPr sz="2400" i="1" spc="-35" dirty="0">
                <a:latin typeface="Arial"/>
                <a:cs typeface="Arial"/>
              </a:rPr>
              <a:t>.io</a:t>
            </a:r>
            <a:r>
              <a:rPr sz="2400" i="1" spc="-135" dirty="0">
                <a:latin typeface="Arial"/>
                <a:cs typeface="Arial"/>
              </a:rPr>
              <a:t>/</a:t>
            </a:r>
            <a:r>
              <a:rPr sz="2400" i="1" spc="-10" dirty="0">
                <a:latin typeface="Arial"/>
                <a:cs typeface="Arial"/>
              </a:rPr>
              <a:t>pole</a:t>
            </a:r>
            <a:r>
              <a:rPr sz="2400" i="1" spc="-25" dirty="0">
                <a:latin typeface="Arial"/>
                <a:cs typeface="Arial"/>
              </a:rPr>
              <a:t>s</a:t>
            </a:r>
            <a:r>
              <a:rPr sz="2400" i="1" spc="40" dirty="0">
                <a:latin typeface="Arial"/>
                <a:cs typeface="Arial"/>
              </a:rPr>
              <a:t>tar</a:t>
            </a:r>
            <a:endParaRPr sz="2400">
              <a:latin typeface="Arial"/>
              <a:cs typeface="Arial"/>
            </a:endParaRPr>
          </a:p>
        </p:txBody>
      </p:sp>
      <p:pic>
        <p:nvPicPr>
          <p:cNvPr id="4" name="object 4"/>
          <p:cNvPicPr/>
          <p:nvPr/>
        </p:nvPicPr>
        <p:blipFill>
          <a:blip r:embed="rId2" cstate="print"/>
          <a:stretch>
            <a:fillRect/>
          </a:stretch>
        </p:blipFill>
        <p:spPr>
          <a:xfrm>
            <a:off x="0" y="1165399"/>
            <a:ext cx="9143999" cy="50885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31267"/>
            <a:ext cx="2567305" cy="452120"/>
          </a:xfrm>
          <a:prstGeom prst="rect">
            <a:avLst/>
          </a:prstGeom>
        </p:spPr>
        <p:txBody>
          <a:bodyPr vert="horz" wrap="square" lIns="0" tIns="12700" rIns="0" bIns="0" rtlCol="0">
            <a:spAutoFit/>
          </a:bodyPr>
          <a:lstStyle/>
          <a:p>
            <a:pPr marL="12700">
              <a:lnSpc>
                <a:spcPct val="100000"/>
              </a:lnSpc>
              <a:spcBef>
                <a:spcPts val="100"/>
              </a:spcBef>
            </a:pPr>
            <a:r>
              <a:rPr sz="2800" spc="35" dirty="0">
                <a:latin typeface="Tahoma"/>
                <a:cs typeface="Tahoma"/>
              </a:rPr>
              <a:t>Polestar</a:t>
            </a:r>
            <a:r>
              <a:rPr sz="2800" spc="-265" dirty="0">
                <a:latin typeface="Tahoma"/>
                <a:cs typeface="Tahoma"/>
              </a:rPr>
              <a:t> </a:t>
            </a:r>
            <a:r>
              <a:rPr sz="2800" spc="140" dirty="0">
                <a:latin typeface="Tahoma"/>
                <a:cs typeface="Tahoma"/>
              </a:rPr>
              <a:t>Vega</a:t>
            </a:r>
            <a:endParaRPr sz="2800">
              <a:latin typeface="Tahoma"/>
              <a:cs typeface="Tahoma"/>
            </a:endParaRPr>
          </a:p>
        </p:txBody>
      </p:sp>
      <p:sp>
        <p:nvSpPr>
          <p:cNvPr id="3" name="object 3"/>
          <p:cNvSpPr txBox="1"/>
          <p:nvPr/>
        </p:nvSpPr>
        <p:spPr>
          <a:xfrm>
            <a:off x="463667" y="1313993"/>
            <a:ext cx="4930140" cy="1701800"/>
          </a:xfrm>
          <a:prstGeom prst="rect">
            <a:avLst/>
          </a:prstGeom>
        </p:spPr>
        <p:txBody>
          <a:bodyPr vert="horz" wrap="square" lIns="0" tIns="66040" rIns="0" bIns="0" rtlCol="0">
            <a:spAutoFit/>
          </a:bodyPr>
          <a:lstStyle/>
          <a:p>
            <a:pPr marL="390525" indent="-378460">
              <a:lnSpc>
                <a:spcPct val="100000"/>
              </a:lnSpc>
              <a:spcBef>
                <a:spcPts val="520"/>
              </a:spcBef>
              <a:buChar char="-"/>
              <a:tabLst>
                <a:tab pos="390525" algn="l"/>
                <a:tab pos="391160" algn="l"/>
              </a:tabLst>
            </a:pPr>
            <a:r>
              <a:rPr sz="2400" spc="35" dirty="0">
                <a:solidFill>
                  <a:srgbClr val="595959"/>
                </a:solidFill>
                <a:latin typeface="Lucida Sans Unicode"/>
                <a:cs typeface="Lucida Sans Unicode"/>
              </a:rPr>
              <a:t>Multivariate</a:t>
            </a:r>
            <a:r>
              <a:rPr sz="2400" spc="-170" dirty="0">
                <a:solidFill>
                  <a:srgbClr val="595959"/>
                </a:solidFill>
                <a:latin typeface="Lucida Sans Unicode"/>
                <a:cs typeface="Lucida Sans Unicode"/>
              </a:rPr>
              <a:t> </a:t>
            </a:r>
            <a:r>
              <a:rPr sz="2400" spc="170" dirty="0">
                <a:solidFill>
                  <a:srgbClr val="595959"/>
                </a:solidFill>
                <a:latin typeface="Lucida Sans Unicode"/>
                <a:cs typeface="Lucida Sans Unicode"/>
              </a:rPr>
              <a:t>data</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60" dirty="0">
                <a:solidFill>
                  <a:srgbClr val="595959"/>
                </a:solidFill>
                <a:latin typeface="Lucida Sans Unicode"/>
                <a:cs typeface="Lucida Sans Unicode"/>
              </a:rPr>
              <a:t>Very</a:t>
            </a:r>
            <a:r>
              <a:rPr sz="2400" spc="-190" dirty="0">
                <a:solidFill>
                  <a:srgbClr val="595959"/>
                </a:solidFill>
                <a:latin typeface="Lucida Sans Unicode"/>
                <a:cs typeface="Lucida Sans Unicode"/>
              </a:rPr>
              <a:t> </a:t>
            </a:r>
            <a:r>
              <a:rPr sz="2400" spc="140" dirty="0">
                <a:solidFill>
                  <a:srgbClr val="595959"/>
                </a:solidFill>
                <a:latin typeface="Lucida Sans Unicode"/>
                <a:cs typeface="Lucida Sans Unicode"/>
              </a:rPr>
              <a:t>easy</a:t>
            </a:r>
            <a:r>
              <a:rPr sz="2400" spc="-190" dirty="0">
                <a:solidFill>
                  <a:srgbClr val="595959"/>
                </a:solidFill>
                <a:latin typeface="Lucida Sans Unicode"/>
                <a:cs typeface="Lucida Sans Unicode"/>
              </a:rPr>
              <a:t> </a:t>
            </a:r>
            <a:r>
              <a:rPr sz="2400" spc="30" dirty="0">
                <a:solidFill>
                  <a:srgbClr val="595959"/>
                </a:solidFill>
                <a:latin typeface="Lucida Sans Unicode"/>
                <a:cs typeface="Lucida Sans Unicode"/>
              </a:rPr>
              <a:t>to</a:t>
            </a:r>
            <a:r>
              <a:rPr sz="2400" spc="-190" dirty="0">
                <a:solidFill>
                  <a:srgbClr val="595959"/>
                </a:solidFill>
                <a:latin typeface="Lucida Sans Unicode"/>
                <a:cs typeface="Lucida Sans Unicode"/>
              </a:rPr>
              <a:t> </a:t>
            </a:r>
            <a:r>
              <a:rPr sz="2400" spc="70" dirty="0">
                <a:solidFill>
                  <a:srgbClr val="595959"/>
                </a:solidFill>
                <a:latin typeface="Lucida Sans Unicode"/>
                <a:cs typeface="Lucida Sans Unicode"/>
              </a:rPr>
              <a:t>use</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60" dirty="0">
                <a:solidFill>
                  <a:srgbClr val="595959"/>
                </a:solidFill>
                <a:latin typeface="Lucida Sans Unicode"/>
                <a:cs typeface="Lucida Sans Unicode"/>
              </a:rPr>
              <a:t>Little</a:t>
            </a:r>
            <a:r>
              <a:rPr sz="2400" spc="-170" dirty="0">
                <a:solidFill>
                  <a:srgbClr val="595959"/>
                </a:solidFill>
                <a:latin typeface="Lucida Sans Unicode"/>
                <a:cs typeface="Lucida Sans Unicode"/>
              </a:rPr>
              <a:t> </a:t>
            </a:r>
            <a:r>
              <a:rPr sz="2400" spc="50" dirty="0">
                <a:solidFill>
                  <a:srgbClr val="595959"/>
                </a:solidFill>
                <a:latin typeface="Lucida Sans Unicode"/>
                <a:cs typeface="Lucida Sans Unicode"/>
              </a:rPr>
              <a:t>interaction</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35" dirty="0">
                <a:solidFill>
                  <a:srgbClr val="595959"/>
                </a:solidFill>
                <a:latin typeface="Lucida Sans Unicode"/>
                <a:cs typeface="Lucida Sans Unicode"/>
              </a:rPr>
              <a:t>Exports</a:t>
            </a:r>
            <a:r>
              <a:rPr sz="2400" spc="-170" dirty="0">
                <a:solidFill>
                  <a:srgbClr val="595959"/>
                </a:solidFill>
                <a:latin typeface="Lucida Sans Unicode"/>
                <a:cs typeface="Lucida Sans Unicode"/>
              </a:rPr>
              <a:t> </a:t>
            </a:r>
            <a:r>
              <a:rPr sz="2400" spc="50" dirty="0">
                <a:solidFill>
                  <a:srgbClr val="595959"/>
                </a:solidFill>
                <a:latin typeface="Lucida Sans Unicode"/>
                <a:cs typeface="Lucida Sans Unicode"/>
              </a:rPr>
              <a:t>VegaLite</a:t>
            </a:r>
            <a:r>
              <a:rPr sz="2400" spc="-170" dirty="0">
                <a:solidFill>
                  <a:srgbClr val="595959"/>
                </a:solidFill>
                <a:latin typeface="Lucida Sans Unicode"/>
                <a:cs typeface="Lucida Sans Unicode"/>
              </a:rPr>
              <a:t> </a:t>
            </a:r>
            <a:r>
              <a:rPr sz="2400" spc="60" dirty="0">
                <a:solidFill>
                  <a:srgbClr val="595959"/>
                </a:solidFill>
                <a:latin typeface="Lucida Sans Unicode"/>
                <a:cs typeface="Lucida Sans Unicode"/>
              </a:rPr>
              <a:t>specification</a:t>
            </a:r>
            <a:endParaRPr sz="2400">
              <a:latin typeface="Lucida Sans Unicode"/>
              <a:cs typeface="Lucida Sans Unico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1297305" cy="452120"/>
          </a:xfrm>
          <a:prstGeom prst="rect">
            <a:avLst/>
          </a:prstGeom>
        </p:spPr>
        <p:txBody>
          <a:bodyPr vert="horz" wrap="square" lIns="0" tIns="12700" rIns="0" bIns="0" rtlCol="0">
            <a:spAutoFit/>
          </a:bodyPr>
          <a:lstStyle/>
          <a:p>
            <a:pPr marL="12700">
              <a:lnSpc>
                <a:spcPct val="100000"/>
              </a:lnSpc>
              <a:spcBef>
                <a:spcPts val="100"/>
              </a:spcBef>
            </a:pPr>
            <a:r>
              <a:rPr sz="2800" spc="85" dirty="0">
                <a:latin typeface="Tahoma"/>
                <a:cs typeface="Tahoma"/>
              </a:rPr>
              <a:t>Tablau</a:t>
            </a:r>
            <a:endParaRPr sz="2800">
              <a:latin typeface="Tahoma"/>
              <a:cs typeface="Tahoma"/>
            </a:endParaRPr>
          </a:p>
        </p:txBody>
      </p:sp>
      <p:pic>
        <p:nvPicPr>
          <p:cNvPr id="3" name="object 3"/>
          <p:cNvPicPr/>
          <p:nvPr/>
        </p:nvPicPr>
        <p:blipFill>
          <a:blip r:embed="rId2" cstate="print"/>
          <a:stretch>
            <a:fillRect/>
          </a:stretch>
        </p:blipFill>
        <p:spPr>
          <a:xfrm>
            <a:off x="76200" y="869475"/>
            <a:ext cx="9058554" cy="5988523"/>
          </a:xfrm>
          <a:prstGeom prst="rect">
            <a:avLst/>
          </a:prstGeom>
        </p:spPr>
      </p:pic>
      <p:sp>
        <p:nvSpPr>
          <p:cNvPr id="4" name="object 4"/>
          <p:cNvSpPr txBox="1"/>
          <p:nvPr/>
        </p:nvSpPr>
        <p:spPr>
          <a:xfrm>
            <a:off x="5900646" y="249840"/>
            <a:ext cx="3215640" cy="330200"/>
          </a:xfrm>
          <a:prstGeom prst="rect">
            <a:avLst/>
          </a:prstGeom>
        </p:spPr>
        <p:txBody>
          <a:bodyPr vert="horz" wrap="square" lIns="0" tIns="12700" rIns="0" bIns="0" rtlCol="0">
            <a:spAutoFit/>
          </a:bodyPr>
          <a:lstStyle/>
          <a:p>
            <a:pPr marL="12700">
              <a:lnSpc>
                <a:spcPct val="100000"/>
              </a:lnSpc>
              <a:spcBef>
                <a:spcPts val="100"/>
              </a:spcBef>
            </a:pPr>
            <a:r>
              <a:rPr sz="2000" u="heavy" spc="5" dirty="0">
                <a:solidFill>
                  <a:srgbClr val="0097A7"/>
                </a:solidFill>
                <a:uFill>
                  <a:solidFill>
                    <a:srgbClr val="0097A7"/>
                  </a:solidFill>
                </a:uFill>
                <a:latin typeface="Lucida Sans Unicode"/>
                <a:cs typeface="Lucida Sans Unicode"/>
                <a:hlinkClick r:id="rId3"/>
              </a:rPr>
              <a:t>https://www.tableau.com</a:t>
            </a:r>
            <a:endParaRPr sz="2000" dirty="0">
              <a:latin typeface="Lucida Sans Unicode"/>
              <a:cs typeface="Lucida Sans Unicod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1517650" cy="452120"/>
          </a:xfrm>
          <a:prstGeom prst="rect">
            <a:avLst/>
          </a:prstGeom>
        </p:spPr>
        <p:txBody>
          <a:bodyPr vert="horz" wrap="square" lIns="0" tIns="12700" rIns="0" bIns="0" rtlCol="0">
            <a:spAutoFit/>
          </a:bodyPr>
          <a:lstStyle/>
          <a:p>
            <a:pPr marL="12700">
              <a:lnSpc>
                <a:spcPct val="100000"/>
              </a:lnSpc>
              <a:spcBef>
                <a:spcPts val="100"/>
              </a:spcBef>
            </a:pPr>
            <a:r>
              <a:rPr sz="2800" spc="85" dirty="0">
                <a:latin typeface="Tahoma"/>
                <a:cs typeface="Tahoma"/>
              </a:rPr>
              <a:t>Tableau</a:t>
            </a:r>
            <a:endParaRPr sz="2800">
              <a:latin typeface="Tahoma"/>
              <a:cs typeface="Tahoma"/>
            </a:endParaRPr>
          </a:p>
        </p:txBody>
      </p:sp>
      <p:sp>
        <p:nvSpPr>
          <p:cNvPr id="3" name="object 3"/>
          <p:cNvSpPr txBox="1"/>
          <p:nvPr/>
        </p:nvSpPr>
        <p:spPr>
          <a:xfrm>
            <a:off x="429224" y="1313993"/>
            <a:ext cx="6523990" cy="2540000"/>
          </a:xfrm>
          <a:prstGeom prst="rect">
            <a:avLst/>
          </a:prstGeom>
        </p:spPr>
        <p:txBody>
          <a:bodyPr vert="horz" wrap="square" lIns="0" tIns="66040" rIns="0" bIns="0" rtlCol="0">
            <a:spAutoFit/>
          </a:bodyPr>
          <a:lstStyle/>
          <a:p>
            <a:pPr marL="424815" indent="-412750">
              <a:lnSpc>
                <a:spcPct val="100000"/>
              </a:lnSpc>
              <a:spcBef>
                <a:spcPts val="520"/>
              </a:spcBef>
              <a:buFont typeface="Arial MT"/>
              <a:buChar char="●"/>
              <a:tabLst>
                <a:tab pos="424815" algn="l"/>
                <a:tab pos="425450" algn="l"/>
              </a:tabLst>
            </a:pPr>
            <a:r>
              <a:rPr sz="2400" spc="50" dirty="0">
                <a:solidFill>
                  <a:srgbClr val="595959"/>
                </a:solidFill>
                <a:latin typeface="Lucida Sans Unicode"/>
                <a:cs typeface="Lucida Sans Unicode"/>
              </a:rPr>
              <a:t>Simple</a:t>
            </a:r>
            <a:r>
              <a:rPr sz="2400" spc="-190" dirty="0">
                <a:solidFill>
                  <a:srgbClr val="595959"/>
                </a:solidFill>
                <a:latin typeface="Lucida Sans Unicode"/>
                <a:cs typeface="Lucida Sans Unicode"/>
              </a:rPr>
              <a:t> </a:t>
            </a:r>
            <a:r>
              <a:rPr sz="2400" spc="114" dirty="0">
                <a:solidFill>
                  <a:srgbClr val="595959"/>
                </a:solidFill>
                <a:latin typeface="Lucida Sans Unicode"/>
                <a:cs typeface="Lucida Sans Unicode"/>
              </a:rPr>
              <a:t>drag</a:t>
            </a:r>
            <a:r>
              <a:rPr sz="2400" spc="-190" dirty="0">
                <a:solidFill>
                  <a:srgbClr val="595959"/>
                </a:solidFill>
                <a:latin typeface="Lucida Sans Unicode"/>
                <a:cs typeface="Lucida Sans Unicode"/>
              </a:rPr>
              <a:t> </a:t>
            </a:r>
            <a:r>
              <a:rPr sz="2400" spc="150" dirty="0">
                <a:solidFill>
                  <a:srgbClr val="595959"/>
                </a:solidFill>
                <a:latin typeface="Lucida Sans Unicode"/>
                <a:cs typeface="Lucida Sans Unicode"/>
              </a:rPr>
              <a:t>and</a:t>
            </a:r>
            <a:r>
              <a:rPr sz="2400" spc="-185" dirty="0">
                <a:solidFill>
                  <a:srgbClr val="595959"/>
                </a:solidFill>
                <a:latin typeface="Lucida Sans Unicode"/>
                <a:cs typeface="Lucida Sans Unicode"/>
              </a:rPr>
              <a:t> </a:t>
            </a:r>
            <a:r>
              <a:rPr sz="2400" spc="55" dirty="0">
                <a:solidFill>
                  <a:srgbClr val="595959"/>
                </a:solidFill>
                <a:latin typeface="Lucida Sans Unicode"/>
                <a:cs typeface="Lucida Sans Unicode"/>
              </a:rPr>
              <a:t>drop</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105" dirty="0">
                <a:solidFill>
                  <a:srgbClr val="595959"/>
                </a:solidFill>
                <a:latin typeface="Lucida Sans Unicode"/>
                <a:cs typeface="Lucida Sans Unicode"/>
              </a:rPr>
              <a:t>Many</a:t>
            </a:r>
            <a:r>
              <a:rPr sz="2400" spc="-180" dirty="0">
                <a:solidFill>
                  <a:srgbClr val="595959"/>
                </a:solidFill>
                <a:latin typeface="Lucida Sans Unicode"/>
                <a:cs typeface="Lucida Sans Unicode"/>
              </a:rPr>
              <a:t> </a:t>
            </a:r>
            <a:r>
              <a:rPr sz="2400" spc="30" dirty="0">
                <a:solidFill>
                  <a:srgbClr val="595959"/>
                </a:solidFill>
                <a:latin typeface="Lucida Sans Unicode"/>
                <a:cs typeface="Lucida Sans Unicode"/>
              </a:rPr>
              <a:t>functions</a:t>
            </a:r>
            <a:r>
              <a:rPr sz="2400" spc="-175" dirty="0">
                <a:solidFill>
                  <a:srgbClr val="595959"/>
                </a:solidFill>
                <a:latin typeface="Lucida Sans Unicode"/>
                <a:cs typeface="Lucida Sans Unicode"/>
              </a:rPr>
              <a:t> </a:t>
            </a:r>
            <a:r>
              <a:rPr sz="2400" spc="65" dirty="0">
                <a:solidFill>
                  <a:srgbClr val="595959"/>
                </a:solidFill>
                <a:latin typeface="Lucida Sans Unicode"/>
                <a:cs typeface="Lucida Sans Unicode"/>
              </a:rPr>
              <a:t>(too</a:t>
            </a:r>
            <a:r>
              <a:rPr sz="2400" spc="-180" dirty="0">
                <a:solidFill>
                  <a:srgbClr val="595959"/>
                </a:solidFill>
                <a:latin typeface="Lucida Sans Unicode"/>
                <a:cs typeface="Lucida Sans Unicode"/>
              </a:rPr>
              <a:t> </a:t>
            </a:r>
            <a:r>
              <a:rPr sz="2400" spc="165" dirty="0">
                <a:solidFill>
                  <a:srgbClr val="595959"/>
                </a:solidFill>
                <a:latin typeface="Lucida Sans Unicode"/>
                <a:cs typeface="Lucida Sans Unicode"/>
              </a:rPr>
              <a:t>many?)</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105" dirty="0">
                <a:solidFill>
                  <a:srgbClr val="595959"/>
                </a:solidFill>
                <a:latin typeface="Lucida Sans Unicode"/>
                <a:cs typeface="Lucida Sans Unicode"/>
              </a:rPr>
              <a:t>Many</a:t>
            </a:r>
            <a:r>
              <a:rPr sz="2400" spc="-170" dirty="0">
                <a:solidFill>
                  <a:srgbClr val="595959"/>
                </a:solidFill>
                <a:latin typeface="Lucida Sans Unicode"/>
                <a:cs typeface="Lucida Sans Unicode"/>
              </a:rPr>
              <a:t> </a:t>
            </a:r>
            <a:r>
              <a:rPr sz="2400" spc="100" dirty="0">
                <a:solidFill>
                  <a:srgbClr val="595959"/>
                </a:solidFill>
                <a:latin typeface="Lucida Sans Unicode"/>
                <a:cs typeface="Lucida Sans Unicode"/>
              </a:rPr>
              <a:t>standard</a:t>
            </a:r>
            <a:r>
              <a:rPr sz="2400" spc="-170" dirty="0">
                <a:solidFill>
                  <a:srgbClr val="595959"/>
                </a:solidFill>
                <a:latin typeface="Lucida Sans Unicode"/>
                <a:cs typeface="Lucida Sans Unicode"/>
              </a:rPr>
              <a:t> </a:t>
            </a:r>
            <a:r>
              <a:rPr sz="2400" spc="90" dirty="0">
                <a:solidFill>
                  <a:srgbClr val="595959"/>
                </a:solidFill>
                <a:latin typeface="Lucida Sans Unicode"/>
                <a:cs typeface="Lucida Sans Unicode"/>
              </a:rPr>
              <a:t>charts</a:t>
            </a:r>
            <a:r>
              <a:rPr sz="2400" spc="-170" dirty="0">
                <a:solidFill>
                  <a:srgbClr val="595959"/>
                </a:solidFill>
                <a:latin typeface="Lucida Sans Unicode"/>
                <a:cs typeface="Lucida Sans Unicode"/>
              </a:rPr>
              <a:t> </a:t>
            </a:r>
            <a:r>
              <a:rPr sz="2400" spc="-80" dirty="0">
                <a:solidFill>
                  <a:srgbClr val="595959"/>
                </a:solidFill>
                <a:latin typeface="Lucida Sans Unicode"/>
                <a:cs typeface="Lucida Sans Unicode"/>
              </a:rPr>
              <a:t>like</a:t>
            </a:r>
            <a:r>
              <a:rPr sz="2400" spc="-170" dirty="0">
                <a:solidFill>
                  <a:srgbClr val="595959"/>
                </a:solidFill>
                <a:latin typeface="Lucida Sans Unicode"/>
                <a:cs typeface="Lucida Sans Unicode"/>
              </a:rPr>
              <a:t> </a:t>
            </a:r>
            <a:r>
              <a:rPr sz="2400" spc="120" dirty="0">
                <a:solidFill>
                  <a:srgbClr val="595959"/>
                </a:solidFill>
                <a:latin typeface="Lucida Sans Unicode"/>
                <a:cs typeface="Lucida Sans Unicode"/>
              </a:rPr>
              <a:t>DataWrapper</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50" dirty="0">
                <a:solidFill>
                  <a:srgbClr val="595959"/>
                </a:solidFill>
                <a:latin typeface="Lucida Sans Unicode"/>
                <a:cs typeface="Lucida Sans Unicode"/>
              </a:rPr>
              <a:t>Video</a:t>
            </a:r>
            <a:r>
              <a:rPr sz="2400" spc="-170" dirty="0">
                <a:solidFill>
                  <a:srgbClr val="595959"/>
                </a:solidFill>
                <a:latin typeface="Lucida Sans Unicode"/>
                <a:cs typeface="Lucida Sans Unicode"/>
              </a:rPr>
              <a:t> </a:t>
            </a:r>
            <a:r>
              <a:rPr sz="2400" spc="10" dirty="0">
                <a:solidFill>
                  <a:srgbClr val="595959"/>
                </a:solidFill>
                <a:latin typeface="Lucida Sans Unicode"/>
                <a:cs typeface="Lucida Sans Unicode"/>
              </a:rPr>
              <a:t>tutorials</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45" dirty="0">
                <a:solidFill>
                  <a:srgbClr val="595959"/>
                </a:solidFill>
                <a:latin typeface="Lucida Sans Unicode"/>
                <a:cs typeface="Lucida Sans Unicode"/>
              </a:rPr>
              <a:t>Free</a:t>
            </a:r>
            <a:r>
              <a:rPr sz="2400" spc="-175" dirty="0">
                <a:solidFill>
                  <a:srgbClr val="595959"/>
                </a:solidFill>
                <a:latin typeface="Lucida Sans Unicode"/>
                <a:cs typeface="Lucida Sans Unicode"/>
              </a:rPr>
              <a:t> </a:t>
            </a:r>
            <a:r>
              <a:rPr sz="2400" spc="-5" dirty="0">
                <a:solidFill>
                  <a:srgbClr val="595959"/>
                </a:solidFill>
                <a:latin typeface="Lucida Sans Unicode"/>
                <a:cs typeface="Lucida Sans Unicode"/>
              </a:rPr>
              <a:t>trail</a:t>
            </a:r>
            <a:r>
              <a:rPr sz="2400" spc="-175" dirty="0">
                <a:solidFill>
                  <a:srgbClr val="595959"/>
                </a:solidFill>
                <a:latin typeface="Lucida Sans Unicode"/>
                <a:cs typeface="Lucida Sans Unicode"/>
              </a:rPr>
              <a:t> </a:t>
            </a:r>
            <a:r>
              <a:rPr sz="2400" spc="150" dirty="0">
                <a:solidFill>
                  <a:srgbClr val="595959"/>
                </a:solidFill>
                <a:latin typeface="Lucida Sans Unicode"/>
                <a:cs typeface="Lucida Sans Unicode"/>
              </a:rPr>
              <a:t>and</a:t>
            </a:r>
            <a:r>
              <a:rPr sz="2400" spc="-175" dirty="0">
                <a:solidFill>
                  <a:srgbClr val="595959"/>
                </a:solidFill>
                <a:latin typeface="Lucida Sans Unicode"/>
                <a:cs typeface="Lucida Sans Unicode"/>
              </a:rPr>
              <a:t> </a:t>
            </a:r>
            <a:r>
              <a:rPr sz="2400" spc="10" dirty="0">
                <a:solidFill>
                  <a:srgbClr val="595959"/>
                </a:solidFill>
                <a:latin typeface="Lucida Sans Unicode"/>
                <a:cs typeface="Lucida Sans Unicode"/>
              </a:rPr>
              <a:t>online</a:t>
            </a:r>
            <a:r>
              <a:rPr sz="2400" spc="-175" dirty="0">
                <a:solidFill>
                  <a:srgbClr val="595959"/>
                </a:solidFill>
                <a:latin typeface="Lucida Sans Unicode"/>
                <a:cs typeface="Lucida Sans Unicode"/>
              </a:rPr>
              <a:t> </a:t>
            </a:r>
            <a:r>
              <a:rPr sz="2400" spc="30" dirty="0">
                <a:solidFill>
                  <a:srgbClr val="595959"/>
                </a:solidFill>
                <a:latin typeface="Lucida Sans Unicode"/>
                <a:cs typeface="Lucida Sans Unicode"/>
              </a:rPr>
              <a:t>version</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60" dirty="0">
                <a:solidFill>
                  <a:srgbClr val="595959"/>
                </a:solidFill>
                <a:latin typeface="Lucida Sans Unicode"/>
                <a:cs typeface="Lucida Sans Unicode"/>
              </a:rPr>
              <a:t>Targeted</a:t>
            </a:r>
            <a:r>
              <a:rPr sz="2400" spc="-180" dirty="0">
                <a:solidFill>
                  <a:srgbClr val="595959"/>
                </a:solidFill>
                <a:latin typeface="Lucida Sans Unicode"/>
                <a:cs typeface="Lucida Sans Unicode"/>
              </a:rPr>
              <a:t> </a:t>
            </a:r>
            <a:r>
              <a:rPr sz="2400" spc="80" dirty="0">
                <a:solidFill>
                  <a:srgbClr val="595959"/>
                </a:solidFill>
                <a:latin typeface="Lucida Sans Unicode"/>
                <a:cs typeface="Lucida Sans Unicode"/>
              </a:rPr>
              <a:t>towards</a:t>
            </a:r>
            <a:r>
              <a:rPr sz="2400" spc="-180" dirty="0">
                <a:solidFill>
                  <a:srgbClr val="595959"/>
                </a:solidFill>
                <a:latin typeface="Lucida Sans Unicode"/>
                <a:cs typeface="Lucida Sans Unicode"/>
              </a:rPr>
              <a:t> </a:t>
            </a:r>
            <a:r>
              <a:rPr sz="2400" spc="45" dirty="0">
                <a:solidFill>
                  <a:srgbClr val="595959"/>
                </a:solidFill>
                <a:latin typeface="Lucida Sans Unicode"/>
                <a:cs typeface="Lucida Sans Unicode"/>
              </a:rPr>
              <a:t>businesses</a:t>
            </a:r>
            <a:endParaRPr sz="2400">
              <a:latin typeface="Lucida Sans Unicode"/>
              <a:cs typeface="Lucida Sans Unicod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128" y="99767"/>
            <a:ext cx="2679272" cy="443711"/>
          </a:xfrm>
          <a:prstGeom prst="rect">
            <a:avLst/>
          </a:prstGeom>
        </p:spPr>
        <p:txBody>
          <a:bodyPr vert="horz" wrap="square" lIns="0" tIns="12700" rIns="0" bIns="0" rtlCol="0">
            <a:spAutoFit/>
          </a:bodyPr>
          <a:lstStyle/>
          <a:p>
            <a:pPr marL="12700">
              <a:lnSpc>
                <a:spcPct val="100000"/>
              </a:lnSpc>
              <a:spcBef>
                <a:spcPts val="100"/>
              </a:spcBef>
            </a:pPr>
            <a:r>
              <a:rPr sz="2800" b="0" spc="-5" dirty="0">
                <a:latin typeface="Microsoft Sans Serif"/>
                <a:cs typeface="Microsoft Sans Serif"/>
              </a:rPr>
              <a:t>Raw</a:t>
            </a:r>
            <a:r>
              <a:rPr lang="en-GB" sz="2800" b="0" spc="-5" dirty="0">
                <a:latin typeface="Microsoft Sans Serif"/>
                <a:cs typeface="Microsoft Sans Serif"/>
              </a:rPr>
              <a:t> </a:t>
            </a:r>
            <a:r>
              <a:rPr sz="2800" b="0" spc="-5" dirty="0">
                <a:latin typeface="Microsoft Sans Serif"/>
                <a:cs typeface="Microsoft Sans Serif"/>
              </a:rPr>
              <a:t>Graphs</a:t>
            </a:r>
            <a:endParaRPr sz="2800" dirty="0">
              <a:latin typeface="Microsoft Sans Serif"/>
              <a:cs typeface="Microsoft Sans Serif"/>
            </a:endParaRPr>
          </a:p>
        </p:txBody>
      </p:sp>
      <p:sp>
        <p:nvSpPr>
          <p:cNvPr id="3" name="object 3"/>
          <p:cNvSpPr txBox="1"/>
          <p:nvPr/>
        </p:nvSpPr>
        <p:spPr>
          <a:xfrm>
            <a:off x="5500135" y="101799"/>
            <a:ext cx="3571240"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10" dirty="0">
                <a:latin typeface="Arial"/>
                <a:cs typeface="Arial"/>
              </a:rPr>
              <a:t>tps</a:t>
            </a:r>
            <a:r>
              <a:rPr sz="2400" i="1" spc="140" dirty="0">
                <a:latin typeface="Arial"/>
                <a:cs typeface="Arial"/>
              </a:rPr>
              <a:t>:</a:t>
            </a:r>
            <a:r>
              <a:rPr sz="2400" b="1" i="1" spc="-275" dirty="0">
                <a:latin typeface="Trebuchet MS"/>
                <a:cs typeface="Trebuchet MS"/>
              </a:rPr>
              <a:t>/</a:t>
            </a:r>
            <a:r>
              <a:rPr sz="2400" b="1" i="1" spc="-220" dirty="0">
                <a:latin typeface="Trebuchet MS"/>
                <a:cs typeface="Trebuchet MS"/>
              </a:rPr>
              <a:t> </a:t>
            </a:r>
            <a:r>
              <a:rPr sz="2400" i="1" spc="285" dirty="0">
                <a:latin typeface="Arial"/>
                <a:cs typeface="Arial"/>
                <a:hlinkClick r:id="rId2"/>
              </a:rPr>
              <a:t>ww</a:t>
            </a:r>
            <a:r>
              <a:rPr sz="2400" i="1" spc="200" dirty="0">
                <a:latin typeface="Arial"/>
                <a:cs typeface="Arial"/>
                <a:hlinkClick r:id="rId2"/>
              </a:rPr>
              <a:t>w</a:t>
            </a:r>
            <a:r>
              <a:rPr sz="2400" i="1" spc="-35" dirty="0">
                <a:latin typeface="Arial"/>
                <a:cs typeface="Arial"/>
                <a:hlinkClick r:id="rId2"/>
              </a:rPr>
              <a:t>.</a:t>
            </a:r>
            <a:r>
              <a:rPr sz="2400" i="1" spc="-50" dirty="0">
                <a:latin typeface="Arial"/>
                <a:cs typeface="Arial"/>
                <a:hlinkClick r:id="rId2"/>
              </a:rPr>
              <a:t>r</a:t>
            </a:r>
            <a:r>
              <a:rPr sz="2400" i="1" spc="95" dirty="0">
                <a:latin typeface="Arial"/>
                <a:cs typeface="Arial"/>
                <a:hlinkClick r:id="rId2"/>
              </a:rPr>
              <a:t>a</a:t>
            </a:r>
            <a:r>
              <a:rPr sz="2400" i="1" spc="110" dirty="0">
                <a:latin typeface="Arial"/>
                <a:cs typeface="Arial"/>
                <a:hlinkClick r:id="rId2"/>
              </a:rPr>
              <a:t>w</a:t>
            </a:r>
            <a:r>
              <a:rPr sz="2400" i="1" spc="70" dirty="0">
                <a:latin typeface="Arial"/>
                <a:cs typeface="Arial"/>
                <a:hlinkClick r:id="rId2"/>
              </a:rPr>
              <a:t>g</a:t>
            </a:r>
            <a:r>
              <a:rPr sz="2400" i="1" spc="30" dirty="0">
                <a:latin typeface="Arial"/>
                <a:cs typeface="Arial"/>
                <a:hlinkClick r:id="rId2"/>
              </a:rPr>
              <a:t>r</a:t>
            </a:r>
            <a:r>
              <a:rPr sz="2400" i="1" spc="-10" dirty="0">
                <a:latin typeface="Arial"/>
                <a:cs typeface="Arial"/>
                <a:hlinkClick r:id="rId2"/>
              </a:rPr>
              <a:t>aph</a:t>
            </a:r>
            <a:r>
              <a:rPr sz="2400" i="1" spc="-20" dirty="0">
                <a:latin typeface="Arial"/>
                <a:cs typeface="Arial"/>
                <a:hlinkClick r:id="rId2"/>
              </a:rPr>
              <a:t>s</a:t>
            </a:r>
            <a:r>
              <a:rPr sz="2400" i="1" spc="-35" dirty="0">
                <a:latin typeface="Arial"/>
                <a:cs typeface="Arial"/>
                <a:hlinkClick r:id="rId2"/>
              </a:rPr>
              <a:t>.io</a:t>
            </a:r>
            <a:endParaRPr sz="2400" dirty="0">
              <a:latin typeface="Arial"/>
              <a:cs typeface="Arial"/>
            </a:endParaRPr>
          </a:p>
        </p:txBody>
      </p:sp>
      <p:pic>
        <p:nvPicPr>
          <p:cNvPr id="4" name="object 4"/>
          <p:cNvPicPr/>
          <p:nvPr/>
        </p:nvPicPr>
        <p:blipFill>
          <a:blip r:embed="rId3" cstate="print"/>
          <a:stretch>
            <a:fillRect/>
          </a:stretch>
        </p:blipFill>
        <p:spPr>
          <a:xfrm>
            <a:off x="320550" y="1235166"/>
            <a:ext cx="8648053" cy="438767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9532" y="724122"/>
            <a:ext cx="8629015" cy="5501640"/>
            <a:chOff x="309532" y="724122"/>
            <a:chExt cx="8629015" cy="5501640"/>
          </a:xfrm>
        </p:grpSpPr>
        <p:sp>
          <p:nvSpPr>
            <p:cNvPr id="3" name="object 3"/>
            <p:cNvSpPr/>
            <p:nvPr/>
          </p:nvSpPr>
          <p:spPr>
            <a:xfrm>
              <a:off x="4708835" y="772110"/>
              <a:ext cx="22860" cy="5405755"/>
            </a:xfrm>
            <a:custGeom>
              <a:avLst/>
              <a:gdLst/>
              <a:ahLst/>
              <a:cxnLst/>
              <a:rect l="l" t="t" r="r" b="b"/>
              <a:pathLst>
                <a:path w="22860" h="5405755">
                  <a:moveTo>
                    <a:pt x="22603" y="5405162"/>
                  </a:moveTo>
                  <a:lnTo>
                    <a:pt x="0" y="0"/>
                  </a:lnTo>
                </a:path>
              </a:pathLst>
            </a:custGeom>
            <a:ln w="9524">
              <a:solidFill>
                <a:srgbClr val="595959"/>
              </a:solidFill>
            </a:ln>
          </p:spPr>
          <p:txBody>
            <a:bodyPr wrap="square" lIns="0" tIns="0" rIns="0" bIns="0" rtlCol="0"/>
            <a:lstStyle/>
            <a:p>
              <a:endParaRPr/>
            </a:p>
          </p:txBody>
        </p:sp>
        <p:sp>
          <p:nvSpPr>
            <p:cNvPr id="4" name="object 4"/>
            <p:cNvSpPr/>
            <p:nvPr/>
          </p:nvSpPr>
          <p:spPr>
            <a:xfrm>
              <a:off x="4715707" y="6177207"/>
              <a:ext cx="31750" cy="43815"/>
            </a:xfrm>
            <a:custGeom>
              <a:avLst/>
              <a:gdLst/>
              <a:ahLst/>
              <a:cxnLst/>
              <a:rect l="l" t="t" r="r" b="b"/>
              <a:pathLst>
                <a:path w="31750" h="43814">
                  <a:moveTo>
                    <a:pt x="15913" y="43290"/>
                  </a:moveTo>
                  <a:lnTo>
                    <a:pt x="0" y="131"/>
                  </a:lnTo>
                  <a:lnTo>
                    <a:pt x="31465" y="0"/>
                  </a:lnTo>
                  <a:lnTo>
                    <a:pt x="15913" y="43290"/>
                  </a:lnTo>
                  <a:close/>
                </a:path>
              </a:pathLst>
            </a:custGeom>
            <a:solidFill>
              <a:srgbClr val="595959"/>
            </a:solidFill>
          </p:spPr>
          <p:txBody>
            <a:bodyPr wrap="square" lIns="0" tIns="0" rIns="0" bIns="0" rtlCol="0"/>
            <a:lstStyle/>
            <a:p>
              <a:endParaRPr/>
            </a:p>
          </p:txBody>
        </p:sp>
        <p:sp>
          <p:nvSpPr>
            <p:cNvPr id="5" name="object 5"/>
            <p:cNvSpPr/>
            <p:nvPr/>
          </p:nvSpPr>
          <p:spPr>
            <a:xfrm>
              <a:off x="4715707" y="6177207"/>
              <a:ext cx="31750" cy="43815"/>
            </a:xfrm>
            <a:custGeom>
              <a:avLst/>
              <a:gdLst/>
              <a:ahLst/>
              <a:cxnLst/>
              <a:rect l="l" t="t" r="r" b="b"/>
              <a:pathLst>
                <a:path w="31750" h="43814">
                  <a:moveTo>
                    <a:pt x="0" y="131"/>
                  </a:moveTo>
                  <a:lnTo>
                    <a:pt x="15913" y="43290"/>
                  </a:lnTo>
                  <a:lnTo>
                    <a:pt x="31465" y="0"/>
                  </a:lnTo>
                  <a:lnTo>
                    <a:pt x="0" y="131"/>
                  </a:lnTo>
                  <a:close/>
                </a:path>
              </a:pathLst>
            </a:custGeom>
            <a:ln w="9524">
              <a:solidFill>
                <a:srgbClr val="595959"/>
              </a:solidFill>
            </a:ln>
          </p:spPr>
          <p:txBody>
            <a:bodyPr wrap="square" lIns="0" tIns="0" rIns="0" bIns="0" rtlCol="0"/>
            <a:lstStyle/>
            <a:p>
              <a:endParaRPr/>
            </a:p>
          </p:txBody>
        </p:sp>
        <p:sp>
          <p:nvSpPr>
            <p:cNvPr id="6" name="object 6"/>
            <p:cNvSpPr/>
            <p:nvPr/>
          </p:nvSpPr>
          <p:spPr>
            <a:xfrm>
              <a:off x="4693103" y="728885"/>
              <a:ext cx="31750" cy="43815"/>
            </a:xfrm>
            <a:custGeom>
              <a:avLst/>
              <a:gdLst/>
              <a:ahLst/>
              <a:cxnLst/>
              <a:rect l="l" t="t" r="r" b="b"/>
              <a:pathLst>
                <a:path w="31750" h="43815">
                  <a:moveTo>
                    <a:pt x="0" y="43290"/>
                  </a:moveTo>
                  <a:lnTo>
                    <a:pt x="15551" y="0"/>
                  </a:lnTo>
                  <a:lnTo>
                    <a:pt x="31465" y="43159"/>
                  </a:lnTo>
                  <a:lnTo>
                    <a:pt x="0" y="43290"/>
                  </a:lnTo>
                  <a:close/>
                </a:path>
              </a:pathLst>
            </a:custGeom>
            <a:solidFill>
              <a:srgbClr val="595959"/>
            </a:solidFill>
          </p:spPr>
          <p:txBody>
            <a:bodyPr wrap="square" lIns="0" tIns="0" rIns="0" bIns="0" rtlCol="0"/>
            <a:lstStyle/>
            <a:p>
              <a:endParaRPr/>
            </a:p>
          </p:txBody>
        </p:sp>
        <p:sp>
          <p:nvSpPr>
            <p:cNvPr id="7" name="object 7"/>
            <p:cNvSpPr/>
            <p:nvPr/>
          </p:nvSpPr>
          <p:spPr>
            <a:xfrm>
              <a:off x="4693103" y="728885"/>
              <a:ext cx="31750" cy="43815"/>
            </a:xfrm>
            <a:custGeom>
              <a:avLst/>
              <a:gdLst/>
              <a:ahLst/>
              <a:cxnLst/>
              <a:rect l="l" t="t" r="r" b="b"/>
              <a:pathLst>
                <a:path w="31750" h="43815">
                  <a:moveTo>
                    <a:pt x="31465" y="43159"/>
                  </a:moveTo>
                  <a:lnTo>
                    <a:pt x="15551" y="0"/>
                  </a:lnTo>
                  <a:lnTo>
                    <a:pt x="0" y="43290"/>
                  </a:lnTo>
                  <a:lnTo>
                    <a:pt x="31465" y="43159"/>
                  </a:lnTo>
                  <a:close/>
                </a:path>
              </a:pathLst>
            </a:custGeom>
            <a:ln w="9524">
              <a:solidFill>
                <a:srgbClr val="595959"/>
              </a:solidFill>
            </a:ln>
          </p:spPr>
          <p:txBody>
            <a:bodyPr wrap="square" lIns="0" tIns="0" rIns="0" bIns="0" rtlCol="0"/>
            <a:lstStyle/>
            <a:p>
              <a:endParaRPr/>
            </a:p>
          </p:txBody>
        </p:sp>
        <p:sp>
          <p:nvSpPr>
            <p:cNvPr id="8" name="object 8"/>
            <p:cNvSpPr/>
            <p:nvPr/>
          </p:nvSpPr>
          <p:spPr>
            <a:xfrm>
              <a:off x="357520" y="3351644"/>
              <a:ext cx="8533130" cy="7620"/>
            </a:xfrm>
            <a:custGeom>
              <a:avLst/>
              <a:gdLst/>
              <a:ahLst/>
              <a:cxnLst/>
              <a:rect l="l" t="t" r="r" b="b"/>
              <a:pathLst>
                <a:path w="8533130" h="7620">
                  <a:moveTo>
                    <a:pt x="0" y="0"/>
                  </a:moveTo>
                  <a:lnTo>
                    <a:pt x="8533026" y="7499"/>
                  </a:lnTo>
                </a:path>
              </a:pathLst>
            </a:custGeom>
            <a:ln w="9524">
              <a:solidFill>
                <a:srgbClr val="595959"/>
              </a:solidFill>
            </a:ln>
          </p:spPr>
          <p:txBody>
            <a:bodyPr wrap="square" lIns="0" tIns="0" rIns="0" bIns="0" rtlCol="0"/>
            <a:lstStyle/>
            <a:p>
              <a:endParaRPr/>
            </a:p>
          </p:txBody>
        </p:sp>
        <p:sp>
          <p:nvSpPr>
            <p:cNvPr id="9" name="object 9"/>
            <p:cNvSpPr/>
            <p:nvPr/>
          </p:nvSpPr>
          <p:spPr>
            <a:xfrm>
              <a:off x="314294" y="3335911"/>
              <a:ext cx="43815" cy="31750"/>
            </a:xfrm>
            <a:custGeom>
              <a:avLst/>
              <a:gdLst/>
              <a:ahLst/>
              <a:cxnLst/>
              <a:rect l="l" t="t" r="r" b="b"/>
              <a:pathLst>
                <a:path w="43814" h="31750">
                  <a:moveTo>
                    <a:pt x="43211" y="31465"/>
                  </a:moveTo>
                  <a:lnTo>
                    <a:pt x="0" y="15694"/>
                  </a:lnTo>
                  <a:lnTo>
                    <a:pt x="43239" y="0"/>
                  </a:lnTo>
                  <a:lnTo>
                    <a:pt x="43211" y="31465"/>
                  </a:lnTo>
                  <a:close/>
                </a:path>
              </a:pathLst>
            </a:custGeom>
            <a:solidFill>
              <a:srgbClr val="595959"/>
            </a:solidFill>
          </p:spPr>
          <p:txBody>
            <a:bodyPr wrap="square" lIns="0" tIns="0" rIns="0" bIns="0" rtlCol="0"/>
            <a:lstStyle/>
            <a:p>
              <a:endParaRPr/>
            </a:p>
          </p:txBody>
        </p:sp>
        <p:sp>
          <p:nvSpPr>
            <p:cNvPr id="10" name="object 10"/>
            <p:cNvSpPr/>
            <p:nvPr/>
          </p:nvSpPr>
          <p:spPr>
            <a:xfrm>
              <a:off x="314294" y="3335911"/>
              <a:ext cx="43815" cy="31750"/>
            </a:xfrm>
            <a:custGeom>
              <a:avLst/>
              <a:gdLst/>
              <a:ahLst/>
              <a:cxnLst/>
              <a:rect l="l" t="t" r="r" b="b"/>
              <a:pathLst>
                <a:path w="43814" h="31750">
                  <a:moveTo>
                    <a:pt x="43239" y="0"/>
                  </a:moveTo>
                  <a:lnTo>
                    <a:pt x="0" y="15694"/>
                  </a:lnTo>
                  <a:lnTo>
                    <a:pt x="43211" y="31465"/>
                  </a:lnTo>
                  <a:lnTo>
                    <a:pt x="43239" y="0"/>
                  </a:lnTo>
                  <a:close/>
                </a:path>
              </a:pathLst>
            </a:custGeom>
            <a:ln w="9524">
              <a:solidFill>
                <a:srgbClr val="595959"/>
              </a:solidFill>
            </a:ln>
          </p:spPr>
          <p:txBody>
            <a:bodyPr wrap="square" lIns="0" tIns="0" rIns="0" bIns="0" rtlCol="0"/>
            <a:lstStyle/>
            <a:p>
              <a:endParaRPr/>
            </a:p>
          </p:txBody>
        </p:sp>
        <p:sp>
          <p:nvSpPr>
            <p:cNvPr id="11" name="object 11"/>
            <p:cNvSpPr/>
            <p:nvPr/>
          </p:nvSpPr>
          <p:spPr>
            <a:xfrm>
              <a:off x="8890532" y="3343411"/>
              <a:ext cx="43815" cy="31750"/>
            </a:xfrm>
            <a:custGeom>
              <a:avLst/>
              <a:gdLst/>
              <a:ahLst/>
              <a:cxnLst/>
              <a:rect l="l" t="t" r="r" b="b"/>
              <a:pathLst>
                <a:path w="43815" h="31750">
                  <a:moveTo>
                    <a:pt x="0" y="31465"/>
                  </a:moveTo>
                  <a:lnTo>
                    <a:pt x="28" y="0"/>
                  </a:lnTo>
                  <a:lnTo>
                    <a:pt x="43239" y="15770"/>
                  </a:lnTo>
                  <a:lnTo>
                    <a:pt x="0" y="31465"/>
                  </a:lnTo>
                  <a:close/>
                </a:path>
              </a:pathLst>
            </a:custGeom>
            <a:solidFill>
              <a:srgbClr val="595959"/>
            </a:solidFill>
          </p:spPr>
          <p:txBody>
            <a:bodyPr wrap="square" lIns="0" tIns="0" rIns="0" bIns="0" rtlCol="0"/>
            <a:lstStyle/>
            <a:p>
              <a:endParaRPr/>
            </a:p>
          </p:txBody>
        </p:sp>
        <p:sp>
          <p:nvSpPr>
            <p:cNvPr id="12" name="object 12"/>
            <p:cNvSpPr/>
            <p:nvPr/>
          </p:nvSpPr>
          <p:spPr>
            <a:xfrm>
              <a:off x="8890532" y="3343411"/>
              <a:ext cx="43815" cy="31750"/>
            </a:xfrm>
            <a:custGeom>
              <a:avLst/>
              <a:gdLst/>
              <a:ahLst/>
              <a:cxnLst/>
              <a:rect l="l" t="t" r="r" b="b"/>
              <a:pathLst>
                <a:path w="43815" h="31750">
                  <a:moveTo>
                    <a:pt x="0" y="31465"/>
                  </a:moveTo>
                  <a:lnTo>
                    <a:pt x="43239" y="15770"/>
                  </a:lnTo>
                  <a:lnTo>
                    <a:pt x="28" y="0"/>
                  </a:lnTo>
                  <a:lnTo>
                    <a:pt x="0" y="31465"/>
                  </a:lnTo>
                  <a:close/>
                </a:path>
              </a:pathLst>
            </a:custGeom>
            <a:ln w="9524">
              <a:solidFill>
                <a:srgbClr val="595959"/>
              </a:solidFill>
            </a:ln>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700" rIns="0" bIns="0" rtlCol="0">
            <a:spAutoFit/>
          </a:bodyPr>
          <a:lstStyle/>
          <a:p>
            <a:pPr marL="285750">
              <a:lnSpc>
                <a:spcPct val="100000"/>
              </a:lnSpc>
              <a:spcBef>
                <a:spcPts val="100"/>
              </a:spcBef>
            </a:pPr>
            <a:r>
              <a:rPr spc="-65" dirty="0"/>
              <a:t>Generic</a:t>
            </a:r>
          </a:p>
        </p:txBody>
      </p:sp>
      <p:sp>
        <p:nvSpPr>
          <p:cNvPr id="14" name="object 14"/>
          <p:cNvSpPr txBox="1"/>
          <p:nvPr/>
        </p:nvSpPr>
        <p:spPr>
          <a:xfrm>
            <a:off x="4248894" y="6297287"/>
            <a:ext cx="942975" cy="330200"/>
          </a:xfrm>
          <a:prstGeom prst="rect">
            <a:avLst/>
          </a:prstGeom>
        </p:spPr>
        <p:txBody>
          <a:bodyPr vert="horz" wrap="square" lIns="0" tIns="12700" rIns="0" bIns="0" rtlCol="0">
            <a:spAutoFit/>
          </a:bodyPr>
          <a:lstStyle/>
          <a:p>
            <a:pPr marL="12700">
              <a:lnSpc>
                <a:spcPct val="100000"/>
              </a:lnSpc>
              <a:spcBef>
                <a:spcPts val="100"/>
              </a:spcBef>
            </a:pPr>
            <a:r>
              <a:rPr sz="2000" b="1" spc="-65" dirty="0">
                <a:latin typeface="Arial"/>
                <a:cs typeface="Arial"/>
              </a:rPr>
              <a:t>Speciﬁc</a:t>
            </a:r>
            <a:endParaRPr sz="2000">
              <a:latin typeface="Arial"/>
              <a:cs typeface="Arial"/>
            </a:endParaRPr>
          </a:p>
        </p:txBody>
      </p:sp>
      <p:sp>
        <p:nvSpPr>
          <p:cNvPr id="15" name="object 15"/>
          <p:cNvSpPr txBox="1"/>
          <p:nvPr/>
        </p:nvSpPr>
        <p:spPr>
          <a:xfrm>
            <a:off x="303017" y="3414459"/>
            <a:ext cx="861060" cy="330200"/>
          </a:xfrm>
          <a:prstGeom prst="rect">
            <a:avLst/>
          </a:prstGeom>
        </p:spPr>
        <p:txBody>
          <a:bodyPr vert="horz" wrap="square" lIns="0" tIns="12700" rIns="0" bIns="0" rtlCol="0">
            <a:spAutoFit/>
          </a:bodyPr>
          <a:lstStyle/>
          <a:p>
            <a:pPr marL="12700">
              <a:lnSpc>
                <a:spcPct val="100000"/>
              </a:lnSpc>
              <a:spcBef>
                <a:spcPts val="100"/>
              </a:spcBef>
            </a:pPr>
            <a:r>
              <a:rPr sz="2000" b="1" spc="-110" dirty="0">
                <a:latin typeface="Arial"/>
                <a:cs typeface="Arial"/>
              </a:rPr>
              <a:t>C</a:t>
            </a:r>
            <a:r>
              <a:rPr sz="2000" b="1" spc="-45" dirty="0">
                <a:latin typeface="Arial"/>
                <a:cs typeface="Arial"/>
              </a:rPr>
              <a:t>oding</a:t>
            </a:r>
            <a:endParaRPr sz="2000">
              <a:latin typeface="Arial"/>
              <a:cs typeface="Arial"/>
            </a:endParaRPr>
          </a:p>
        </p:txBody>
      </p:sp>
      <p:sp>
        <p:nvSpPr>
          <p:cNvPr id="16" name="object 16"/>
          <p:cNvSpPr txBox="1"/>
          <p:nvPr/>
        </p:nvSpPr>
        <p:spPr>
          <a:xfrm>
            <a:off x="8187713" y="3414459"/>
            <a:ext cx="701675" cy="330200"/>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Arial"/>
                <a:cs typeface="Arial"/>
              </a:rPr>
              <a:t>Using</a:t>
            </a:r>
            <a:endParaRPr sz="2000">
              <a:latin typeface="Arial"/>
              <a:cs typeface="Arial"/>
            </a:endParaRPr>
          </a:p>
        </p:txBody>
      </p:sp>
      <p:sp>
        <p:nvSpPr>
          <p:cNvPr id="17" name="object 17"/>
          <p:cNvSpPr txBox="1"/>
          <p:nvPr/>
        </p:nvSpPr>
        <p:spPr>
          <a:xfrm>
            <a:off x="4738584" y="3399509"/>
            <a:ext cx="1209040" cy="330200"/>
          </a:xfrm>
          <a:prstGeom prst="rect">
            <a:avLst/>
          </a:prstGeom>
        </p:spPr>
        <p:txBody>
          <a:bodyPr vert="horz" wrap="square" lIns="0" tIns="12700" rIns="0" bIns="0" rtlCol="0">
            <a:spAutoFit/>
          </a:bodyPr>
          <a:lstStyle/>
          <a:p>
            <a:pPr marL="12700">
              <a:lnSpc>
                <a:spcPct val="100000"/>
              </a:lnSpc>
              <a:spcBef>
                <a:spcPts val="100"/>
              </a:spcBef>
            </a:pPr>
            <a:r>
              <a:rPr sz="2000" b="1" spc="-40" dirty="0">
                <a:latin typeface="Arial"/>
                <a:cs typeface="Arial"/>
              </a:rPr>
              <a:t>Designing</a:t>
            </a:r>
            <a:endParaRPr sz="2000">
              <a:latin typeface="Arial"/>
              <a:cs typeface="Arial"/>
            </a:endParaRPr>
          </a:p>
        </p:txBody>
      </p:sp>
      <p:grpSp>
        <p:nvGrpSpPr>
          <p:cNvPr id="18" name="object 18"/>
          <p:cNvGrpSpPr/>
          <p:nvPr/>
        </p:nvGrpSpPr>
        <p:grpSpPr>
          <a:xfrm>
            <a:off x="361783" y="842535"/>
            <a:ext cx="8630920" cy="5029200"/>
            <a:chOff x="361783" y="842535"/>
            <a:chExt cx="8630920" cy="5029200"/>
          </a:xfrm>
        </p:grpSpPr>
        <p:pic>
          <p:nvPicPr>
            <p:cNvPr id="19" name="object 19"/>
            <p:cNvPicPr/>
            <p:nvPr/>
          </p:nvPicPr>
          <p:blipFill>
            <a:blip r:embed="rId2" cstate="print"/>
            <a:stretch>
              <a:fillRect/>
            </a:stretch>
          </p:blipFill>
          <p:spPr>
            <a:xfrm>
              <a:off x="361783" y="5504298"/>
              <a:ext cx="1904499" cy="367349"/>
            </a:xfrm>
            <a:prstGeom prst="rect">
              <a:avLst/>
            </a:prstGeom>
          </p:spPr>
        </p:pic>
        <p:pic>
          <p:nvPicPr>
            <p:cNvPr id="20" name="object 20"/>
            <p:cNvPicPr/>
            <p:nvPr/>
          </p:nvPicPr>
          <p:blipFill>
            <a:blip r:embed="rId3" cstate="print"/>
            <a:stretch>
              <a:fillRect/>
            </a:stretch>
          </p:blipFill>
          <p:spPr>
            <a:xfrm>
              <a:off x="361785" y="4782961"/>
              <a:ext cx="2265848" cy="430677"/>
            </a:xfrm>
            <a:prstGeom prst="rect">
              <a:avLst/>
            </a:prstGeom>
          </p:spPr>
        </p:pic>
        <p:pic>
          <p:nvPicPr>
            <p:cNvPr id="21" name="object 21"/>
            <p:cNvPicPr/>
            <p:nvPr/>
          </p:nvPicPr>
          <p:blipFill>
            <a:blip r:embed="rId4" cstate="print"/>
            <a:stretch>
              <a:fillRect/>
            </a:stretch>
          </p:blipFill>
          <p:spPr>
            <a:xfrm>
              <a:off x="5555035" y="1831913"/>
              <a:ext cx="1709238" cy="397378"/>
            </a:xfrm>
            <a:prstGeom prst="rect">
              <a:avLst/>
            </a:prstGeom>
          </p:spPr>
        </p:pic>
        <p:pic>
          <p:nvPicPr>
            <p:cNvPr id="22" name="object 22"/>
            <p:cNvPicPr/>
            <p:nvPr/>
          </p:nvPicPr>
          <p:blipFill>
            <a:blip r:embed="rId5" cstate="print"/>
            <a:stretch>
              <a:fillRect/>
            </a:stretch>
          </p:blipFill>
          <p:spPr>
            <a:xfrm>
              <a:off x="4924463" y="842535"/>
              <a:ext cx="1962163" cy="403301"/>
            </a:xfrm>
            <a:prstGeom prst="rect">
              <a:avLst/>
            </a:prstGeom>
          </p:spPr>
        </p:pic>
        <p:pic>
          <p:nvPicPr>
            <p:cNvPr id="23" name="object 23"/>
            <p:cNvPicPr/>
            <p:nvPr/>
          </p:nvPicPr>
          <p:blipFill>
            <a:blip r:embed="rId6" cstate="print"/>
            <a:stretch>
              <a:fillRect/>
            </a:stretch>
          </p:blipFill>
          <p:spPr>
            <a:xfrm>
              <a:off x="7308075" y="926781"/>
              <a:ext cx="1678375" cy="310732"/>
            </a:xfrm>
            <a:prstGeom prst="rect">
              <a:avLst/>
            </a:prstGeom>
          </p:spPr>
        </p:pic>
        <p:pic>
          <p:nvPicPr>
            <p:cNvPr id="24" name="object 24"/>
            <p:cNvPicPr/>
            <p:nvPr/>
          </p:nvPicPr>
          <p:blipFill>
            <a:blip r:embed="rId7" cstate="print"/>
            <a:stretch>
              <a:fillRect/>
            </a:stretch>
          </p:blipFill>
          <p:spPr>
            <a:xfrm>
              <a:off x="4937710" y="1237513"/>
              <a:ext cx="2148230" cy="430324"/>
            </a:xfrm>
            <a:prstGeom prst="rect">
              <a:avLst/>
            </a:prstGeom>
          </p:spPr>
        </p:pic>
        <p:pic>
          <p:nvPicPr>
            <p:cNvPr id="25" name="object 25"/>
            <p:cNvPicPr/>
            <p:nvPr/>
          </p:nvPicPr>
          <p:blipFill>
            <a:blip r:embed="rId8" cstate="print"/>
            <a:stretch>
              <a:fillRect/>
            </a:stretch>
          </p:blipFill>
          <p:spPr>
            <a:xfrm>
              <a:off x="6174156" y="2366619"/>
              <a:ext cx="2818329" cy="584385"/>
            </a:xfrm>
            <a:prstGeom prst="rect">
              <a:avLst/>
            </a:prstGeom>
          </p:spPr>
        </p:pic>
        <p:pic>
          <p:nvPicPr>
            <p:cNvPr id="26" name="object 26"/>
            <p:cNvPicPr/>
            <p:nvPr/>
          </p:nvPicPr>
          <p:blipFill>
            <a:blip r:embed="rId9" cstate="print"/>
            <a:stretch>
              <a:fillRect/>
            </a:stretch>
          </p:blipFill>
          <p:spPr>
            <a:xfrm>
              <a:off x="7586213" y="1428425"/>
              <a:ext cx="1401243" cy="442732"/>
            </a:xfrm>
            <a:prstGeom prst="rect">
              <a:avLst/>
            </a:prstGeom>
          </p:spPr>
        </p:pic>
        <p:pic>
          <p:nvPicPr>
            <p:cNvPr id="27" name="object 27"/>
            <p:cNvPicPr/>
            <p:nvPr/>
          </p:nvPicPr>
          <p:blipFill>
            <a:blip r:embed="rId10" cstate="print"/>
            <a:stretch>
              <a:fillRect/>
            </a:stretch>
          </p:blipFill>
          <p:spPr>
            <a:xfrm>
              <a:off x="684717" y="857501"/>
              <a:ext cx="3285443" cy="467525"/>
            </a:xfrm>
            <a:prstGeom prst="rect">
              <a:avLst/>
            </a:prstGeom>
          </p:spPr>
        </p:pic>
        <p:pic>
          <p:nvPicPr>
            <p:cNvPr id="28" name="object 28"/>
            <p:cNvPicPr/>
            <p:nvPr/>
          </p:nvPicPr>
          <p:blipFill>
            <a:blip r:embed="rId11" cstate="print"/>
            <a:stretch>
              <a:fillRect/>
            </a:stretch>
          </p:blipFill>
          <p:spPr>
            <a:xfrm>
              <a:off x="2598080" y="1562472"/>
              <a:ext cx="1904499" cy="576885"/>
            </a:xfrm>
            <a:prstGeom prst="rect">
              <a:avLst/>
            </a:prstGeom>
          </p:spPr>
        </p:pic>
        <p:pic>
          <p:nvPicPr>
            <p:cNvPr id="29" name="object 29"/>
            <p:cNvPicPr/>
            <p:nvPr/>
          </p:nvPicPr>
          <p:blipFill>
            <a:blip r:embed="rId12" cstate="print"/>
            <a:stretch>
              <a:fillRect/>
            </a:stretch>
          </p:blipFill>
          <p:spPr>
            <a:xfrm>
              <a:off x="536990" y="2450584"/>
              <a:ext cx="1710573" cy="667253"/>
            </a:xfrm>
            <a:prstGeom prst="rect">
              <a:avLst/>
            </a:prstGeom>
          </p:spPr>
        </p:pic>
        <p:pic>
          <p:nvPicPr>
            <p:cNvPr id="30" name="object 30"/>
            <p:cNvPicPr/>
            <p:nvPr/>
          </p:nvPicPr>
          <p:blipFill>
            <a:blip r:embed="rId13" cstate="print"/>
            <a:stretch>
              <a:fillRect/>
            </a:stretch>
          </p:blipFill>
          <p:spPr>
            <a:xfrm>
              <a:off x="627792" y="1606021"/>
              <a:ext cx="1754789" cy="489787"/>
            </a:xfrm>
            <a:prstGeom prst="rect">
              <a:avLst/>
            </a:prstGeom>
          </p:spPr>
        </p:pic>
        <p:pic>
          <p:nvPicPr>
            <p:cNvPr id="31" name="object 31"/>
            <p:cNvPicPr/>
            <p:nvPr/>
          </p:nvPicPr>
          <p:blipFill>
            <a:blip r:embed="rId14" cstate="print"/>
            <a:stretch>
              <a:fillRect/>
            </a:stretch>
          </p:blipFill>
          <p:spPr>
            <a:xfrm>
              <a:off x="2563389" y="2363445"/>
              <a:ext cx="1909911" cy="667249"/>
            </a:xfrm>
            <a:prstGeom prst="rect">
              <a:avLst/>
            </a:prstGeom>
          </p:spPr>
        </p:pic>
        <p:pic>
          <p:nvPicPr>
            <p:cNvPr id="32" name="object 32"/>
            <p:cNvPicPr/>
            <p:nvPr/>
          </p:nvPicPr>
          <p:blipFill>
            <a:blip r:embed="rId15" cstate="print"/>
            <a:stretch>
              <a:fillRect/>
            </a:stretch>
          </p:blipFill>
          <p:spPr>
            <a:xfrm>
              <a:off x="7175796" y="5210148"/>
              <a:ext cx="1789902" cy="500589"/>
            </a:xfrm>
            <a:prstGeom prst="rect">
              <a:avLst/>
            </a:prstGeom>
          </p:spPr>
        </p:pic>
        <p:pic>
          <p:nvPicPr>
            <p:cNvPr id="33" name="object 33"/>
            <p:cNvPicPr/>
            <p:nvPr/>
          </p:nvPicPr>
          <p:blipFill>
            <a:blip r:embed="rId16" cstate="print"/>
            <a:stretch>
              <a:fillRect/>
            </a:stretch>
          </p:blipFill>
          <p:spPr>
            <a:xfrm>
              <a:off x="6992893" y="4396786"/>
              <a:ext cx="1886477" cy="684574"/>
            </a:xfrm>
            <a:prstGeom prst="rect">
              <a:avLst/>
            </a:prstGeom>
          </p:spPr>
        </p:pic>
        <p:pic>
          <p:nvPicPr>
            <p:cNvPr id="34" name="object 34"/>
            <p:cNvPicPr/>
            <p:nvPr/>
          </p:nvPicPr>
          <p:blipFill>
            <a:blip r:embed="rId17" cstate="print"/>
            <a:stretch>
              <a:fillRect/>
            </a:stretch>
          </p:blipFill>
          <p:spPr>
            <a:xfrm>
              <a:off x="5068306" y="4343208"/>
              <a:ext cx="1710574" cy="642761"/>
            </a:xfrm>
            <a:prstGeom prst="rect">
              <a:avLst/>
            </a:prstGeom>
          </p:spPr>
        </p:pic>
        <p:pic>
          <p:nvPicPr>
            <p:cNvPr id="35" name="object 35"/>
            <p:cNvPicPr/>
            <p:nvPr/>
          </p:nvPicPr>
          <p:blipFill>
            <a:blip r:embed="rId18" cstate="print"/>
            <a:stretch>
              <a:fillRect/>
            </a:stretch>
          </p:blipFill>
          <p:spPr>
            <a:xfrm>
              <a:off x="4788834" y="5337793"/>
              <a:ext cx="2269500" cy="34322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926080"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70" dirty="0">
                <a:latin typeface="Tahoma"/>
                <a:cs typeface="Tahoma"/>
              </a:rPr>
              <a:t>Seaborn</a:t>
            </a:r>
            <a:endParaRPr sz="2800">
              <a:latin typeface="Tahoma"/>
              <a:cs typeface="Tahoma"/>
            </a:endParaRPr>
          </a:p>
        </p:txBody>
      </p:sp>
      <p:pic>
        <p:nvPicPr>
          <p:cNvPr id="3" name="object 3"/>
          <p:cNvPicPr/>
          <p:nvPr/>
        </p:nvPicPr>
        <p:blipFill>
          <a:blip r:embed="rId2" cstate="print"/>
          <a:stretch>
            <a:fillRect/>
          </a:stretch>
        </p:blipFill>
        <p:spPr>
          <a:xfrm>
            <a:off x="381000" y="874275"/>
            <a:ext cx="8305799" cy="4733924"/>
          </a:xfrm>
          <a:prstGeom prst="rect">
            <a:avLst/>
          </a:prstGeom>
        </p:spPr>
      </p:pic>
      <p:sp>
        <p:nvSpPr>
          <p:cNvPr id="4" name="object 4"/>
          <p:cNvSpPr txBox="1"/>
          <p:nvPr/>
        </p:nvSpPr>
        <p:spPr>
          <a:xfrm>
            <a:off x="670792" y="5699640"/>
            <a:ext cx="3218180" cy="939800"/>
          </a:xfrm>
          <a:prstGeom prst="rect">
            <a:avLst/>
          </a:prstGeom>
        </p:spPr>
        <p:txBody>
          <a:bodyPr vert="horz" wrap="square" lIns="0" tIns="12700" rIns="0" bIns="0" rtlCol="0">
            <a:spAutoFit/>
          </a:bodyPr>
          <a:lstStyle/>
          <a:p>
            <a:pPr marL="394335" indent="-382270">
              <a:lnSpc>
                <a:spcPct val="100000"/>
              </a:lnSpc>
              <a:spcBef>
                <a:spcPts val="100"/>
              </a:spcBef>
              <a:buFont typeface="Arial MT"/>
              <a:buChar char="●"/>
              <a:tabLst>
                <a:tab pos="394335" algn="l"/>
                <a:tab pos="394970" algn="l"/>
              </a:tabLst>
            </a:pPr>
            <a:r>
              <a:rPr sz="2000" spc="65" dirty="0">
                <a:latin typeface="Lucida Sans Unicode"/>
                <a:cs typeface="Lucida Sans Unicode"/>
              </a:rPr>
              <a:t>Static</a:t>
            </a:r>
            <a:r>
              <a:rPr sz="2000" spc="-140" dirty="0">
                <a:latin typeface="Lucida Sans Unicode"/>
                <a:cs typeface="Lucida Sans Unicode"/>
              </a:rPr>
              <a:t> </a:t>
            </a:r>
            <a:r>
              <a:rPr sz="2000" spc="95" dirty="0">
                <a:latin typeface="Lucida Sans Unicode"/>
                <a:cs typeface="Lucida Sans Unicode"/>
              </a:rPr>
              <a:t>images</a:t>
            </a:r>
            <a:endParaRPr sz="2000">
              <a:latin typeface="Lucida Sans Unicode"/>
              <a:cs typeface="Lucida Sans Unicode"/>
            </a:endParaRPr>
          </a:p>
          <a:p>
            <a:pPr marL="394335" indent="-382270">
              <a:lnSpc>
                <a:spcPct val="100000"/>
              </a:lnSpc>
              <a:buFont typeface="Arial MT"/>
              <a:buChar char="●"/>
              <a:tabLst>
                <a:tab pos="394335" algn="l"/>
                <a:tab pos="394970" algn="l"/>
              </a:tabLst>
            </a:pPr>
            <a:r>
              <a:rPr sz="2000" spc="65" dirty="0">
                <a:latin typeface="Lucida Sans Unicode"/>
                <a:cs typeface="Lucida Sans Unicode"/>
              </a:rPr>
              <a:t>Easy</a:t>
            </a:r>
            <a:r>
              <a:rPr sz="2000" spc="-140" dirty="0">
                <a:latin typeface="Lucida Sans Unicode"/>
                <a:cs typeface="Lucida Sans Unicode"/>
              </a:rPr>
              <a:t> </a:t>
            </a:r>
            <a:r>
              <a:rPr sz="2000" spc="25" dirty="0">
                <a:latin typeface="Lucida Sans Unicode"/>
                <a:cs typeface="Lucida Sans Unicode"/>
              </a:rPr>
              <a:t>to</a:t>
            </a:r>
            <a:r>
              <a:rPr sz="2000" spc="-140" dirty="0">
                <a:latin typeface="Lucida Sans Unicode"/>
                <a:cs typeface="Lucida Sans Unicode"/>
              </a:rPr>
              <a:t> </a:t>
            </a:r>
            <a:r>
              <a:rPr sz="2000" spc="80" dirty="0">
                <a:latin typeface="Lucida Sans Unicode"/>
                <a:cs typeface="Lucida Sans Unicode"/>
              </a:rPr>
              <a:t>program</a:t>
            </a:r>
            <a:endParaRPr sz="2000">
              <a:latin typeface="Lucida Sans Unicode"/>
              <a:cs typeface="Lucida Sans Unicode"/>
            </a:endParaRPr>
          </a:p>
          <a:p>
            <a:pPr marL="394335" indent="-382270">
              <a:lnSpc>
                <a:spcPct val="100000"/>
              </a:lnSpc>
              <a:buFont typeface="Arial MT"/>
              <a:buChar char="●"/>
              <a:tabLst>
                <a:tab pos="394335" algn="l"/>
                <a:tab pos="394970" algn="l"/>
              </a:tabLst>
            </a:pPr>
            <a:r>
              <a:rPr sz="2000" spc="75" dirty="0">
                <a:latin typeface="Lucida Sans Unicode"/>
                <a:cs typeface="Lucida Sans Unicode"/>
              </a:rPr>
              <a:t>Good</a:t>
            </a:r>
            <a:r>
              <a:rPr sz="2000" spc="-155" dirty="0">
                <a:latin typeface="Lucida Sans Unicode"/>
                <a:cs typeface="Lucida Sans Unicode"/>
              </a:rPr>
              <a:t> </a:t>
            </a:r>
            <a:r>
              <a:rPr sz="2000" spc="90" dirty="0">
                <a:latin typeface="Lucida Sans Unicode"/>
                <a:cs typeface="Lucida Sans Unicode"/>
              </a:rPr>
              <a:t>choice</a:t>
            </a:r>
            <a:r>
              <a:rPr sz="2000" spc="-150" dirty="0">
                <a:latin typeface="Lucida Sans Unicode"/>
                <a:cs typeface="Lucida Sans Unicode"/>
              </a:rPr>
              <a:t> </a:t>
            </a:r>
            <a:r>
              <a:rPr sz="2000" dirty="0">
                <a:latin typeface="Lucida Sans Unicode"/>
                <a:cs typeface="Lucida Sans Unicode"/>
              </a:rPr>
              <a:t>of</a:t>
            </a:r>
            <a:r>
              <a:rPr sz="2000" spc="-150" dirty="0">
                <a:latin typeface="Lucida Sans Unicode"/>
                <a:cs typeface="Lucida Sans Unicode"/>
              </a:rPr>
              <a:t> </a:t>
            </a:r>
            <a:r>
              <a:rPr sz="2000" spc="75" dirty="0">
                <a:latin typeface="Lucida Sans Unicode"/>
                <a:cs typeface="Lucida Sans Unicode"/>
              </a:rPr>
              <a:t>charts</a:t>
            </a:r>
            <a:endParaRPr sz="2000">
              <a:latin typeface="Lucida Sans Unicode"/>
              <a:cs typeface="Lucida Sans Unicod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926080"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70" dirty="0">
                <a:latin typeface="Tahoma"/>
                <a:cs typeface="Tahoma"/>
              </a:rPr>
              <a:t>Seaborn</a:t>
            </a:r>
            <a:endParaRPr sz="2800">
              <a:latin typeface="Tahoma"/>
              <a:cs typeface="Tahoma"/>
            </a:endParaRPr>
          </a:p>
        </p:txBody>
      </p:sp>
      <p:pic>
        <p:nvPicPr>
          <p:cNvPr id="3" name="object 3"/>
          <p:cNvPicPr/>
          <p:nvPr/>
        </p:nvPicPr>
        <p:blipFill>
          <a:blip r:embed="rId2" cstate="print"/>
          <a:stretch>
            <a:fillRect/>
          </a:stretch>
        </p:blipFill>
        <p:spPr>
          <a:xfrm>
            <a:off x="377350" y="734350"/>
            <a:ext cx="8069975" cy="60080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3999" y="6857999"/>
                </a:moveTo>
                <a:lnTo>
                  <a:pt x="0" y="6857999"/>
                </a:lnTo>
                <a:lnTo>
                  <a:pt x="0" y="0"/>
                </a:lnTo>
                <a:lnTo>
                  <a:pt x="9143999" y="0"/>
                </a:lnTo>
                <a:lnTo>
                  <a:pt x="9143999" y="6857999"/>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037911" y="555487"/>
            <a:ext cx="2700020" cy="4121150"/>
          </a:xfrm>
          <a:prstGeom prst="rect">
            <a:avLst/>
          </a:prstGeom>
        </p:spPr>
        <p:txBody>
          <a:bodyPr vert="horz" wrap="square" lIns="0" tIns="12700" rIns="0" bIns="0" rtlCol="0">
            <a:spAutoFit/>
          </a:bodyPr>
          <a:lstStyle/>
          <a:p>
            <a:pPr marL="12700" marR="5080">
              <a:lnSpc>
                <a:spcPct val="149300"/>
              </a:lnSpc>
              <a:spcBef>
                <a:spcPts val="100"/>
              </a:spcBef>
            </a:pPr>
            <a:r>
              <a:rPr sz="3600" b="0" spc="-30" dirty="0">
                <a:solidFill>
                  <a:srgbClr val="FFFFFF"/>
                </a:solidFill>
                <a:latin typeface="Microsoft Sans Serif"/>
                <a:cs typeface="Microsoft Sans Serif"/>
              </a:rPr>
              <a:t>Data </a:t>
            </a:r>
            <a:r>
              <a:rPr sz="3600" b="0" spc="-25" dirty="0">
                <a:solidFill>
                  <a:srgbClr val="FFFFFF"/>
                </a:solidFill>
                <a:latin typeface="Microsoft Sans Serif"/>
                <a:cs typeface="Microsoft Sans Serif"/>
              </a:rPr>
              <a:t> </a:t>
            </a:r>
            <a:r>
              <a:rPr sz="3600" spc="-70" dirty="0">
                <a:solidFill>
                  <a:srgbClr val="FFFFFF"/>
                </a:solidFill>
              </a:rPr>
              <a:t>Creation </a:t>
            </a:r>
            <a:r>
              <a:rPr sz="3600" spc="-65" dirty="0">
                <a:solidFill>
                  <a:srgbClr val="FFFFFF"/>
                </a:solidFill>
              </a:rPr>
              <a:t> </a:t>
            </a:r>
            <a:r>
              <a:rPr sz="3600" spc="-85" dirty="0">
                <a:solidFill>
                  <a:srgbClr val="FFFFFF"/>
                </a:solidFill>
              </a:rPr>
              <a:t>Exploration </a:t>
            </a:r>
            <a:r>
              <a:rPr sz="3600" spc="-80" dirty="0">
                <a:solidFill>
                  <a:srgbClr val="FFFFFF"/>
                </a:solidFill>
              </a:rPr>
              <a:t> </a:t>
            </a:r>
            <a:r>
              <a:rPr sz="3600" spc="-65" dirty="0">
                <a:solidFill>
                  <a:srgbClr val="FFFFFF"/>
                </a:solidFill>
              </a:rPr>
              <a:t>P</a:t>
            </a:r>
            <a:r>
              <a:rPr sz="3600" spc="-60" dirty="0">
                <a:solidFill>
                  <a:srgbClr val="FFFFFF"/>
                </a:solidFill>
              </a:rPr>
              <a:t>resentation  </a:t>
            </a:r>
            <a:r>
              <a:rPr sz="3600" b="0" spc="-30" dirty="0">
                <a:solidFill>
                  <a:srgbClr val="FFFFFF"/>
                </a:solidFill>
                <a:latin typeface="Microsoft Sans Serif"/>
                <a:cs typeface="Microsoft Sans Serif"/>
              </a:rPr>
              <a:t>Visualization</a:t>
            </a:r>
            <a:endParaRPr sz="3600" dirty="0">
              <a:latin typeface="Microsoft Sans Serif"/>
              <a:cs typeface="Microsoft Sans Serif"/>
            </a:endParaRPr>
          </a:p>
        </p:txBody>
      </p:sp>
      <p:grpSp>
        <p:nvGrpSpPr>
          <p:cNvPr id="4" name="object 4"/>
          <p:cNvGrpSpPr/>
          <p:nvPr/>
        </p:nvGrpSpPr>
        <p:grpSpPr>
          <a:xfrm>
            <a:off x="474216" y="1380116"/>
            <a:ext cx="164465" cy="1026794"/>
            <a:chOff x="474216" y="1380116"/>
            <a:chExt cx="164465" cy="1026794"/>
          </a:xfrm>
        </p:grpSpPr>
        <p:sp>
          <p:nvSpPr>
            <p:cNvPr id="5" name="object 5"/>
            <p:cNvSpPr/>
            <p:nvPr/>
          </p:nvSpPr>
          <p:spPr>
            <a:xfrm>
              <a:off x="546586" y="1399166"/>
              <a:ext cx="10160" cy="815975"/>
            </a:xfrm>
            <a:custGeom>
              <a:avLst/>
              <a:gdLst/>
              <a:ahLst/>
              <a:cxnLst/>
              <a:rect l="l" t="t" r="r" b="b"/>
              <a:pathLst>
                <a:path w="10159" h="815975">
                  <a:moveTo>
                    <a:pt x="0" y="0"/>
                  </a:moveTo>
                  <a:lnTo>
                    <a:pt x="9606" y="815415"/>
                  </a:lnTo>
                </a:path>
              </a:pathLst>
            </a:custGeom>
            <a:ln w="38099">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74216" y="2194791"/>
              <a:ext cx="163953" cy="211730"/>
            </a:xfrm>
            <a:prstGeom prst="rect">
              <a:avLst/>
            </a:prstGeom>
          </p:spPr>
        </p:pic>
      </p:grpSp>
      <p:grpSp>
        <p:nvGrpSpPr>
          <p:cNvPr id="7" name="object 7"/>
          <p:cNvGrpSpPr/>
          <p:nvPr/>
        </p:nvGrpSpPr>
        <p:grpSpPr>
          <a:xfrm>
            <a:off x="474216" y="2980816"/>
            <a:ext cx="164465" cy="1026794"/>
            <a:chOff x="474216" y="2980816"/>
            <a:chExt cx="164465" cy="1026794"/>
          </a:xfrm>
        </p:grpSpPr>
        <p:sp>
          <p:nvSpPr>
            <p:cNvPr id="8" name="object 8"/>
            <p:cNvSpPr/>
            <p:nvPr/>
          </p:nvSpPr>
          <p:spPr>
            <a:xfrm>
              <a:off x="546586" y="2999866"/>
              <a:ext cx="10160" cy="815975"/>
            </a:xfrm>
            <a:custGeom>
              <a:avLst/>
              <a:gdLst/>
              <a:ahLst/>
              <a:cxnLst/>
              <a:rect l="l" t="t" r="r" b="b"/>
              <a:pathLst>
                <a:path w="10159" h="815975">
                  <a:moveTo>
                    <a:pt x="0" y="0"/>
                  </a:moveTo>
                  <a:lnTo>
                    <a:pt x="9606" y="815416"/>
                  </a:lnTo>
                </a:path>
              </a:pathLst>
            </a:custGeom>
            <a:ln w="38099">
              <a:solidFill>
                <a:srgbClr val="FFFFFF"/>
              </a:solidFill>
            </a:ln>
          </p:spPr>
          <p:txBody>
            <a:bodyPr wrap="square" lIns="0" tIns="0" rIns="0" bIns="0" rtlCol="0"/>
            <a:lstStyle/>
            <a:p>
              <a:endParaRPr/>
            </a:p>
          </p:txBody>
        </p:sp>
        <p:pic>
          <p:nvPicPr>
            <p:cNvPr id="9" name="object 9"/>
            <p:cNvPicPr/>
            <p:nvPr/>
          </p:nvPicPr>
          <p:blipFill>
            <a:blip r:embed="rId2" cstate="print"/>
            <a:stretch>
              <a:fillRect/>
            </a:stretch>
          </p:blipFill>
          <p:spPr>
            <a:xfrm>
              <a:off x="474216" y="3795491"/>
              <a:ext cx="163953" cy="211730"/>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926080"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70" dirty="0">
                <a:latin typeface="Tahoma"/>
                <a:cs typeface="Tahoma"/>
              </a:rPr>
              <a:t>Seaborn</a:t>
            </a:r>
            <a:endParaRPr sz="2800">
              <a:latin typeface="Tahoma"/>
              <a:cs typeface="Tahoma"/>
            </a:endParaRPr>
          </a:p>
        </p:txBody>
      </p:sp>
      <p:grpSp>
        <p:nvGrpSpPr>
          <p:cNvPr id="3" name="object 3"/>
          <p:cNvGrpSpPr/>
          <p:nvPr/>
        </p:nvGrpSpPr>
        <p:grpSpPr>
          <a:xfrm>
            <a:off x="308425" y="1306500"/>
            <a:ext cx="3383279" cy="5551805"/>
            <a:chOff x="308425" y="1306500"/>
            <a:chExt cx="3383279" cy="5551805"/>
          </a:xfrm>
        </p:grpSpPr>
        <p:pic>
          <p:nvPicPr>
            <p:cNvPr id="4" name="object 4"/>
            <p:cNvPicPr/>
            <p:nvPr/>
          </p:nvPicPr>
          <p:blipFill>
            <a:blip r:embed="rId2" cstate="print"/>
            <a:stretch>
              <a:fillRect/>
            </a:stretch>
          </p:blipFill>
          <p:spPr>
            <a:xfrm>
              <a:off x="311700" y="1306500"/>
              <a:ext cx="2808499" cy="2808499"/>
            </a:xfrm>
            <a:prstGeom prst="rect">
              <a:avLst/>
            </a:prstGeom>
          </p:spPr>
        </p:pic>
        <p:pic>
          <p:nvPicPr>
            <p:cNvPr id="5" name="object 5"/>
            <p:cNvPicPr/>
            <p:nvPr/>
          </p:nvPicPr>
          <p:blipFill>
            <a:blip r:embed="rId3" cstate="print"/>
            <a:stretch>
              <a:fillRect/>
            </a:stretch>
          </p:blipFill>
          <p:spPr>
            <a:xfrm>
              <a:off x="308425" y="4049500"/>
              <a:ext cx="3382978" cy="2808499"/>
            </a:xfrm>
            <a:prstGeom prst="rect">
              <a:avLst/>
            </a:prstGeom>
          </p:spPr>
        </p:pic>
      </p:grpSp>
      <p:pic>
        <p:nvPicPr>
          <p:cNvPr id="6" name="object 6"/>
          <p:cNvPicPr/>
          <p:nvPr/>
        </p:nvPicPr>
        <p:blipFill>
          <a:blip r:embed="rId4" cstate="print"/>
          <a:stretch>
            <a:fillRect/>
          </a:stretch>
        </p:blipFill>
        <p:spPr>
          <a:xfrm>
            <a:off x="3575275" y="1306500"/>
            <a:ext cx="5568724" cy="1010799"/>
          </a:xfrm>
          <a:prstGeom prst="rect">
            <a:avLst/>
          </a:prstGeom>
        </p:spPr>
      </p:pic>
      <p:grpSp>
        <p:nvGrpSpPr>
          <p:cNvPr id="7" name="object 7"/>
          <p:cNvGrpSpPr/>
          <p:nvPr/>
        </p:nvGrpSpPr>
        <p:grpSpPr>
          <a:xfrm>
            <a:off x="3747649" y="4049500"/>
            <a:ext cx="4675505" cy="1139190"/>
            <a:chOff x="3747649" y="4049500"/>
            <a:chExt cx="4675505" cy="1139190"/>
          </a:xfrm>
        </p:grpSpPr>
        <p:pic>
          <p:nvPicPr>
            <p:cNvPr id="8" name="object 8"/>
            <p:cNvPicPr/>
            <p:nvPr/>
          </p:nvPicPr>
          <p:blipFill>
            <a:blip r:embed="rId5" cstate="print"/>
            <a:stretch>
              <a:fillRect/>
            </a:stretch>
          </p:blipFill>
          <p:spPr>
            <a:xfrm>
              <a:off x="3747650" y="4049500"/>
              <a:ext cx="4675024" cy="626594"/>
            </a:xfrm>
            <a:prstGeom prst="rect">
              <a:avLst/>
            </a:prstGeom>
          </p:spPr>
        </p:pic>
        <p:pic>
          <p:nvPicPr>
            <p:cNvPr id="9" name="object 9"/>
            <p:cNvPicPr/>
            <p:nvPr/>
          </p:nvPicPr>
          <p:blipFill>
            <a:blip r:embed="rId6" cstate="print"/>
            <a:stretch>
              <a:fillRect/>
            </a:stretch>
          </p:blipFill>
          <p:spPr>
            <a:xfrm>
              <a:off x="3747649" y="4574601"/>
              <a:ext cx="4675024" cy="61362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27242" y="991116"/>
            <a:ext cx="4239084" cy="4260244"/>
          </a:xfrm>
          <a:prstGeom prst="rect">
            <a:avLst/>
          </a:prstGeom>
        </p:spPr>
      </p:pic>
      <p:pic>
        <p:nvPicPr>
          <p:cNvPr id="3" name="object 3"/>
          <p:cNvPicPr/>
          <p:nvPr/>
        </p:nvPicPr>
        <p:blipFill>
          <a:blip r:embed="rId3" cstate="print"/>
          <a:stretch>
            <a:fillRect/>
          </a:stretch>
        </p:blipFill>
        <p:spPr>
          <a:xfrm>
            <a:off x="180541" y="1007767"/>
            <a:ext cx="4256380" cy="4235274"/>
          </a:xfrm>
          <a:prstGeom prst="rect">
            <a:avLst/>
          </a:prstGeom>
        </p:spPr>
      </p:pic>
      <p:sp>
        <p:nvSpPr>
          <p:cNvPr id="4" name="object 4"/>
          <p:cNvSpPr txBox="1">
            <a:spLocks noGrp="1"/>
          </p:cNvSpPr>
          <p:nvPr>
            <p:ph type="title"/>
          </p:nvPr>
        </p:nvSpPr>
        <p:spPr>
          <a:xfrm>
            <a:off x="384725" y="245767"/>
            <a:ext cx="2522855"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25" dirty="0">
                <a:latin typeface="Tahoma"/>
                <a:cs typeface="Tahoma"/>
              </a:rPr>
              <a:t>Bokeh</a:t>
            </a:r>
            <a:endParaRPr sz="2800">
              <a:latin typeface="Tahoma"/>
              <a:cs typeface="Tahoma"/>
            </a:endParaRPr>
          </a:p>
        </p:txBody>
      </p:sp>
      <p:sp>
        <p:nvSpPr>
          <p:cNvPr id="5" name="object 5"/>
          <p:cNvSpPr txBox="1"/>
          <p:nvPr/>
        </p:nvSpPr>
        <p:spPr>
          <a:xfrm>
            <a:off x="670792" y="5429515"/>
            <a:ext cx="5688965" cy="1244600"/>
          </a:xfrm>
          <a:prstGeom prst="rect">
            <a:avLst/>
          </a:prstGeom>
        </p:spPr>
        <p:txBody>
          <a:bodyPr vert="horz" wrap="square" lIns="0" tIns="12700" rIns="0" bIns="0" rtlCol="0">
            <a:spAutoFit/>
          </a:bodyPr>
          <a:lstStyle/>
          <a:p>
            <a:pPr marL="394335" indent="-382270">
              <a:lnSpc>
                <a:spcPct val="100000"/>
              </a:lnSpc>
              <a:spcBef>
                <a:spcPts val="100"/>
              </a:spcBef>
              <a:buFont typeface="Arial MT"/>
              <a:buChar char="●"/>
              <a:tabLst>
                <a:tab pos="394335" algn="l"/>
                <a:tab pos="394970" algn="l"/>
              </a:tabLst>
            </a:pPr>
            <a:r>
              <a:rPr sz="2000" spc="55" dirty="0">
                <a:latin typeface="Lucida Sans Unicode"/>
                <a:cs typeface="Lucida Sans Unicode"/>
              </a:rPr>
              <a:t>Interactive</a:t>
            </a:r>
            <a:r>
              <a:rPr sz="2000" spc="-140" dirty="0">
                <a:latin typeface="Lucida Sans Unicode"/>
                <a:cs typeface="Lucida Sans Unicode"/>
              </a:rPr>
              <a:t> </a:t>
            </a:r>
            <a:r>
              <a:rPr sz="2000" spc="65" dirty="0">
                <a:latin typeface="Lucida Sans Unicode"/>
                <a:cs typeface="Lucida Sans Unicode"/>
              </a:rPr>
              <a:t>graphics</a:t>
            </a:r>
            <a:endParaRPr sz="2000">
              <a:latin typeface="Lucida Sans Unicode"/>
              <a:cs typeface="Lucida Sans Unicode"/>
            </a:endParaRPr>
          </a:p>
          <a:p>
            <a:pPr marL="394335" indent="-382270">
              <a:lnSpc>
                <a:spcPct val="100000"/>
              </a:lnSpc>
              <a:buFont typeface="Arial MT"/>
              <a:buChar char="●"/>
              <a:tabLst>
                <a:tab pos="394335" algn="l"/>
                <a:tab pos="394970" algn="l"/>
              </a:tabLst>
            </a:pPr>
            <a:r>
              <a:rPr sz="2000" spc="65" dirty="0">
                <a:latin typeface="Lucida Sans Unicode"/>
                <a:cs typeface="Lucida Sans Unicode"/>
              </a:rPr>
              <a:t>Produces</a:t>
            </a:r>
            <a:r>
              <a:rPr sz="2000" spc="-140" dirty="0">
                <a:latin typeface="Lucida Sans Unicode"/>
                <a:cs typeface="Lucida Sans Unicode"/>
              </a:rPr>
              <a:t> </a:t>
            </a:r>
            <a:r>
              <a:rPr sz="2000" spc="110" dirty="0">
                <a:latin typeface="Lucida Sans Unicode"/>
                <a:cs typeface="Lucida Sans Unicode"/>
              </a:rPr>
              <a:t>JavaScript</a:t>
            </a:r>
            <a:r>
              <a:rPr sz="2000" spc="-140" dirty="0">
                <a:latin typeface="Lucida Sans Unicode"/>
                <a:cs typeface="Lucida Sans Unicode"/>
              </a:rPr>
              <a:t> </a:t>
            </a:r>
            <a:r>
              <a:rPr sz="2000" spc="125" dirty="0">
                <a:latin typeface="Lucida Sans Unicode"/>
                <a:cs typeface="Lucida Sans Unicode"/>
              </a:rPr>
              <a:t>and</a:t>
            </a:r>
            <a:r>
              <a:rPr sz="2000" spc="-140" dirty="0">
                <a:latin typeface="Lucida Sans Unicode"/>
                <a:cs typeface="Lucida Sans Unicode"/>
              </a:rPr>
              <a:t> </a:t>
            </a:r>
            <a:r>
              <a:rPr sz="2000" spc="5" dirty="0">
                <a:latin typeface="Lucida Sans Unicode"/>
                <a:cs typeface="Lucida Sans Unicode"/>
              </a:rPr>
              <a:t>runs</a:t>
            </a:r>
            <a:r>
              <a:rPr sz="2000" spc="-140" dirty="0">
                <a:latin typeface="Lucida Sans Unicode"/>
                <a:cs typeface="Lucida Sans Unicode"/>
              </a:rPr>
              <a:t> </a:t>
            </a:r>
            <a:r>
              <a:rPr sz="2000" spc="-30" dirty="0">
                <a:latin typeface="Lucida Sans Unicode"/>
                <a:cs typeface="Lucida Sans Unicode"/>
              </a:rPr>
              <a:t>in</a:t>
            </a:r>
            <a:r>
              <a:rPr sz="2000" spc="-140" dirty="0">
                <a:latin typeface="Lucida Sans Unicode"/>
                <a:cs typeface="Lucida Sans Unicode"/>
              </a:rPr>
              <a:t> </a:t>
            </a:r>
            <a:r>
              <a:rPr sz="2000" spc="40" dirty="0">
                <a:latin typeface="Lucida Sans Unicode"/>
                <a:cs typeface="Lucida Sans Unicode"/>
              </a:rPr>
              <a:t>browsers</a:t>
            </a:r>
            <a:endParaRPr sz="2000">
              <a:latin typeface="Lucida Sans Unicode"/>
              <a:cs typeface="Lucida Sans Unicode"/>
            </a:endParaRPr>
          </a:p>
          <a:p>
            <a:pPr marL="394335" indent="-382270">
              <a:lnSpc>
                <a:spcPct val="100000"/>
              </a:lnSpc>
              <a:buFont typeface="Arial MT"/>
              <a:buChar char="●"/>
              <a:tabLst>
                <a:tab pos="394335" algn="l"/>
                <a:tab pos="394970" algn="l"/>
              </a:tabLst>
            </a:pPr>
            <a:r>
              <a:rPr sz="2000" spc="-5" dirty="0">
                <a:latin typeface="Lucida Sans Unicode"/>
                <a:cs typeface="Lucida Sans Unicode"/>
              </a:rPr>
              <a:t>Low-level</a:t>
            </a:r>
            <a:r>
              <a:rPr sz="2000" spc="-140" dirty="0">
                <a:latin typeface="Lucida Sans Unicode"/>
                <a:cs typeface="Lucida Sans Unicode"/>
              </a:rPr>
              <a:t> </a:t>
            </a:r>
            <a:r>
              <a:rPr sz="2000" spc="30" dirty="0">
                <a:latin typeface="Lucida Sans Unicode"/>
                <a:cs typeface="Lucida Sans Unicode"/>
              </a:rPr>
              <a:t>control</a:t>
            </a:r>
            <a:r>
              <a:rPr sz="2000" spc="-140" dirty="0">
                <a:latin typeface="Lucida Sans Unicode"/>
                <a:cs typeface="Lucida Sans Unicode"/>
              </a:rPr>
              <a:t> </a:t>
            </a:r>
            <a:r>
              <a:rPr sz="2000" spc="-750" dirty="0">
                <a:latin typeface="Lucida Sans Unicode"/>
                <a:cs typeface="Lucida Sans Unicode"/>
              </a:rPr>
              <a:t>&gt;</a:t>
            </a:r>
            <a:r>
              <a:rPr sz="2000" spc="-140" dirty="0">
                <a:latin typeface="Lucida Sans Unicode"/>
                <a:cs typeface="Lucida Sans Unicode"/>
              </a:rPr>
              <a:t> </a:t>
            </a:r>
            <a:r>
              <a:rPr sz="2000" spc="30" dirty="0">
                <a:latin typeface="Lucida Sans Unicode"/>
                <a:cs typeface="Lucida Sans Unicode"/>
              </a:rPr>
              <a:t>sophistication</a:t>
            </a:r>
            <a:endParaRPr sz="2000">
              <a:latin typeface="Lucida Sans Unicode"/>
              <a:cs typeface="Lucida Sans Unicode"/>
            </a:endParaRPr>
          </a:p>
          <a:p>
            <a:pPr marL="394335" indent="-382270">
              <a:lnSpc>
                <a:spcPct val="100000"/>
              </a:lnSpc>
              <a:buFont typeface="Arial MT"/>
              <a:buChar char="●"/>
              <a:tabLst>
                <a:tab pos="394335" algn="l"/>
                <a:tab pos="394970" algn="l"/>
              </a:tabLst>
            </a:pPr>
            <a:r>
              <a:rPr sz="2000" spc="55" dirty="0">
                <a:latin typeface="Lucida Sans Unicode"/>
                <a:cs typeface="Lucida Sans Unicode"/>
              </a:rPr>
              <a:t>Interactive</a:t>
            </a:r>
            <a:r>
              <a:rPr sz="2000" spc="-140" dirty="0">
                <a:latin typeface="Lucida Sans Unicode"/>
                <a:cs typeface="Lucida Sans Unicode"/>
              </a:rPr>
              <a:t> </a:t>
            </a:r>
            <a:r>
              <a:rPr sz="2000" spc="55" dirty="0">
                <a:latin typeface="Lucida Sans Unicode"/>
                <a:cs typeface="Lucida Sans Unicode"/>
              </a:rPr>
              <a:t>applications</a:t>
            </a:r>
            <a:endParaRPr sz="2000">
              <a:latin typeface="Lucida Sans Unicode"/>
              <a:cs typeface="Lucida Sans Unicod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2057400" y="1066800"/>
            <a:ext cx="4914999" cy="5076810"/>
          </a:xfrm>
          <a:prstGeom prst="rect">
            <a:avLst/>
          </a:prstGeom>
        </p:spPr>
      </p:pic>
      <p:sp>
        <p:nvSpPr>
          <p:cNvPr id="6" name="object 2">
            <a:extLst>
              <a:ext uri="{FF2B5EF4-FFF2-40B4-BE49-F238E27FC236}">
                <a16:creationId xmlns:a16="http://schemas.microsoft.com/office/drawing/2014/main" id="{ACC42141-CCCD-8A63-EDF1-DA9FDF108704}"/>
              </a:ext>
            </a:extLst>
          </p:cNvPr>
          <p:cNvSpPr txBox="1">
            <a:spLocks noGrp="1"/>
          </p:cNvSpPr>
          <p:nvPr>
            <p:ph type="title"/>
          </p:nvPr>
        </p:nvSpPr>
        <p:spPr>
          <a:xfrm>
            <a:off x="384725" y="245767"/>
            <a:ext cx="2522855"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25" dirty="0">
                <a:latin typeface="Tahoma"/>
                <a:cs typeface="Tahoma"/>
              </a:rPr>
              <a:t>Bokeh</a:t>
            </a:r>
            <a:endParaRPr sz="2800" dirty="0">
              <a:latin typeface="Tahoma"/>
              <a:cs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522855" cy="452120"/>
          </a:xfrm>
          <a:prstGeom prst="rect">
            <a:avLst/>
          </a:prstGeom>
        </p:spPr>
        <p:txBody>
          <a:bodyPr vert="horz" wrap="square" lIns="0" tIns="12700" rIns="0" bIns="0" rtlCol="0">
            <a:spAutoFit/>
          </a:bodyPr>
          <a:lstStyle/>
          <a:p>
            <a:pPr marL="12700">
              <a:lnSpc>
                <a:spcPct val="100000"/>
              </a:lnSpc>
              <a:spcBef>
                <a:spcPts val="100"/>
              </a:spcBef>
            </a:pPr>
            <a:r>
              <a:rPr sz="2800" b="0" dirty="0">
                <a:latin typeface="Lucida Sans Unicode"/>
                <a:cs typeface="Lucida Sans Unicode"/>
              </a:rPr>
              <a:t>Python:</a:t>
            </a:r>
            <a:r>
              <a:rPr sz="2800" b="0" spc="-330" dirty="0">
                <a:latin typeface="Lucida Sans Unicode"/>
                <a:cs typeface="Lucida Sans Unicode"/>
              </a:rPr>
              <a:t> </a:t>
            </a:r>
            <a:r>
              <a:rPr sz="2800" spc="25" dirty="0">
                <a:latin typeface="Tahoma"/>
                <a:cs typeface="Tahoma"/>
              </a:rPr>
              <a:t>Bokeh</a:t>
            </a:r>
            <a:endParaRPr sz="2800">
              <a:latin typeface="Tahoma"/>
              <a:cs typeface="Tahoma"/>
            </a:endParaRPr>
          </a:p>
        </p:txBody>
      </p:sp>
      <p:grpSp>
        <p:nvGrpSpPr>
          <p:cNvPr id="3" name="object 3"/>
          <p:cNvGrpSpPr/>
          <p:nvPr/>
        </p:nvGrpSpPr>
        <p:grpSpPr>
          <a:xfrm>
            <a:off x="0" y="0"/>
            <a:ext cx="9144000" cy="6858000"/>
            <a:chOff x="0" y="0"/>
            <a:chExt cx="9144000" cy="6858000"/>
          </a:xfrm>
        </p:grpSpPr>
        <p:pic>
          <p:nvPicPr>
            <p:cNvPr id="4" name="object 4"/>
            <p:cNvPicPr/>
            <p:nvPr/>
          </p:nvPicPr>
          <p:blipFill>
            <a:blip r:embed="rId2" cstate="print"/>
            <a:stretch>
              <a:fillRect/>
            </a:stretch>
          </p:blipFill>
          <p:spPr>
            <a:xfrm>
              <a:off x="0" y="943463"/>
              <a:ext cx="7075398" cy="5243261"/>
            </a:xfrm>
            <a:prstGeom prst="rect">
              <a:avLst/>
            </a:prstGeom>
          </p:spPr>
        </p:pic>
        <p:pic>
          <p:nvPicPr>
            <p:cNvPr id="5" name="object 5"/>
            <p:cNvPicPr/>
            <p:nvPr/>
          </p:nvPicPr>
          <p:blipFill>
            <a:blip r:embed="rId3" cstate="print"/>
            <a:stretch>
              <a:fillRect/>
            </a:stretch>
          </p:blipFill>
          <p:spPr>
            <a:xfrm>
              <a:off x="7075394" y="0"/>
              <a:ext cx="2068605" cy="6857999"/>
            </a:xfrm>
            <a:prstGeom prst="rect">
              <a:avLst/>
            </a:prstGeom>
          </p:spPr>
        </p:pic>
      </p:grpSp>
      <p:sp>
        <p:nvSpPr>
          <p:cNvPr id="6" name="object 6"/>
          <p:cNvSpPr txBox="1"/>
          <p:nvPr/>
        </p:nvSpPr>
        <p:spPr>
          <a:xfrm>
            <a:off x="73025" y="6325790"/>
            <a:ext cx="3497579" cy="330200"/>
          </a:xfrm>
          <a:prstGeom prst="rect">
            <a:avLst/>
          </a:prstGeom>
        </p:spPr>
        <p:txBody>
          <a:bodyPr vert="horz" wrap="square" lIns="0" tIns="12700" rIns="0" bIns="0" rtlCol="0">
            <a:spAutoFit/>
          </a:bodyPr>
          <a:lstStyle/>
          <a:p>
            <a:pPr marL="12700">
              <a:lnSpc>
                <a:spcPct val="100000"/>
              </a:lnSpc>
              <a:spcBef>
                <a:spcPts val="100"/>
              </a:spcBef>
            </a:pPr>
            <a:r>
              <a:rPr sz="2000" u="heavy" spc="-5" dirty="0">
                <a:solidFill>
                  <a:srgbClr val="0097A7"/>
                </a:solidFill>
                <a:uFill>
                  <a:solidFill>
                    <a:srgbClr val="0097A7"/>
                  </a:solidFill>
                </a:uFill>
                <a:latin typeface="Arial MT"/>
                <a:cs typeface="Arial MT"/>
                <a:hlinkClick r:id="rId4"/>
              </a:rPr>
              <a:t>https://demo.bokeh.org/movies</a:t>
            </a:r>
            <a:endParaRPr sz="2000" dirty="0">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5436" y="4843912"/>
            <a:ext cx="4107136" cy="1788636"/>
          </a:xfrm>
          <a:prstGeom prst="rect">
            <a:avLst/>
          </a:prstGeom>
        </p:spPr>
      </p:pic>
      <p:pic>
        <p:nvPicPr>
          <p:cNvPr id="3" name="object 3"/>
          <p:cNvPicPr/>
          <p:nvPr/>
        </p:nvPicPr>
        <p:blipFill>
          <a:blip r:embed="rId3" cstate="print"/>
          <a:stretch>
            <a:fillRect/>
          </a:stretch>
        </p:blipFill>
        <p:spPr>
          <a:xfrm>
            <a:off x="232224" y="905200"/>
            <a:ext cx="8534399" cy="3728406"/>
          </a:xfrm>
          <a:prstGeom prst="rect">
            <a:avLst/>
          </a:prstGeom>
        </p:spPr>
      </p:pic>
      <p:sp>
        <p:nvSpPr>
          <p:cNvPr id="4" name="object 4"/>
          <p:cNvSpPr txBox="1">
            <a:spLocks noGrp="1"/>
          </p:cNvSpPr>
          <p:nvPr>
            <p:ph type="title"/>
          </p:nvPr>
        </p:nvSpPr>
        <p:spPr>
          <a:xfrm>
            <a:off x="384725" y="245767"/>
            <a:ext cx="7546340" cy="452120"/>
          </a:xfrm>
          <a:prstGeom prst="rect">
            <a:avLst/>
          </a:prstGeom>
        </p:spPr>
        <p:txBody>
          <a:bodyPr vert="horz" wrap="square" lIns="0" tIns="12700" rIns="0" bIns="0" rtlCol="0">
            <a:spAutoFit/>
          </a:bodyPr>
          <a:lstStyle/>
          <a:p>
            <a:pPr marL="12700">
              <a:lnSpc>
                <a:spcPct val="100000"/>
              </a:lnSpc>
              <a:spcBef>
                <a:spcPts val="100"/>
              </a:spcBef>
            </a:pPr>
            <a:r>
              <a:rPr sz="2800" spc="5" dirty="0">
                <a:latin typeface="Tahoma"/>
                <a:cs typeface="Tahoma"/>
              </a:rPr>
              <a:t>Plotly</a:t>
            </a:r>
            <a:r>
              <a:rPr sz="2800" spc="-265" dirty="0">
                <a:latin typeface="Tahoma"/>
                <a:cs typeface="Tahoma"/>
              </a:rPr>
              <a:t> </a:t>
            </a:r>
            <a:r>
              <a:rPr sz="2800" b="0" spc="15" dirty="0">
                <a:latin typeface="Lucida Sans Unicode"/>
                <a:cs typeface="Lucida Sans Unicode"/>
              </a:rPr>
              <a:t>(Python,</a:t>
            </a:r>
            <a:r>
              <a:rPr sz="2800" b="0" spc="-195" dirty="0">
                <a:latin typeface="Lucida Sans Unicode"/>
                <a:cs typeface="Lucida Sans Unicode"/>
              </a:rPr>
              <a:t> </a:t>
            </a:r>
            <a:r>
              <a:rPr sz="2800" b="0" spc="-270" dirty="0">
                <a:latin typeface="Lucida Sans Unicode"/>
                <a:cs typeface="Lucida Sans Unicode"/>
              </a:rPr>
              <a:t>R,</a:t>
            </a:r>
            <a:r>
              <a:rPr sz="2800" b="0" spc="-195" dirty="0">
                <a:latin typeface="Lucida Sans Unicode"/>
                <a:cs typeface="Lucida Sans Unicode"/>
              </a:rPr>
              <a:t> </a:t>
            </a:r>
            <a:r>
              <a:rPr sz="2800" b="0" spc="10" dirty="0">
                <a:latin typeface="Lucida Sans Unicode"/>
                <a:cs typeface="Lucida Sans Unicode"/>
              </a:rPr>
              <a:t>MatLab,</a:t>
            </a:r>
            <a:r>
              <a:rPr sz="2800" b="0" spc="-195" dirty="0">
                <a:latin typeface="Lucida Sans Unicode"/>
                <a:cs typeface="Lucida Sans Unicode"/>
              </a:rPr>
              <a:t> </a:t>
            </a:r>
            <a:r>
              <a:rPr sz="2800" b="0" spc="-90" dirty="0">
                <a:latin typeface="Lucida Sans Unicode"/>
                <a:cs typeface="Lucida Sans Unicode"/>
              </a:rPr>
              <a:t>Perl..)</a:t>
            </a:r>
            <a:r>
              <a:rPr sz="2800" b="0" spc="-195" dirty="0">
                <a:latin typeface="Lucida Sans Unicode"/>
                <a:cs typeface="Lucida Sans Unicode"/>
              </a:rPr>
              <a:t> </a:t>
            </a:r>
            <a:r>
              <a:rPr sz="2800" b="0" spc="-1045" dirty="0">
                <a:latin typeface="Lucida Sans Unicode"/>
                <a:cs typeface="Lucida Sans Unicode"/>
              </a:rPr>
              <a:t>&gt;</a:t>
            </a:r>
            <a:r>
              <a:rPr sz="2800" b="0" spc="-195" dirty="0">
                <a:latin typeface="Lucida Sans Unicode"/>
                <a:cs typeface="Lucida Sans Unicode"/>
              </a:rPr>
              <a:t> </a:t>
            </a:r>
            <a:r>
              <a:rPr sz="2800" b="0" spc="160" dirty="0">
                <a:latin typeface="Lucida Sans Unicode"/>
                <a:cs typeface="Lucida Sans Unicode"/>
              </a:rPr>
              <a:t>JavaScript</a:t>
            </a:r>
            <a:endParaRPr sz="2800">
              <a:latin typeface="Lucida Sans Unicode"/>
              <a:cs typeface="Lucida Sans Unicode"/>
            </a:endParaRPr>
          </a:p>
        </p:txBody>
      </p:sp>
      <p:sp>
        <p:nvSpPr>
          <p:cNvPr id="5" name="object 5"/>
          <p:cNvSpPr txBox="1"/>
          <p:nvPr/>
        </p:nvSpPr>
        <p:spPr>
          <a:xfrm>
            <a:off x="4824343" y="5000763"/>
            <a:ext cx="2412365" cy="448309"/>
          </a:xfrm>
          <a:prstGeom prst="rect">
            <a:avLst/>
          </a:prstGeom>
        </p:spPr>
        <p:txBody>
          <a:bodyPr vert="horz" wrap="square" lIns="0" tIns="12700" rIns="0" bIns="0" rtlCol="0">
            <a:spAutoFit/>
          </a:bodyPr>
          <a:lstStyle/>
          <a:p>
            <a:pPr marL="348615" indent="-336550">
              <a:lnSpc>
                <a:spcPts val="1664"/>
              </a:lnSpc>
              <a:spcBef>
                <a:spcPts val="100"/>
              </a:spcBef>
              <a:buFont typeface="Arial MT"/>
              <a:buChar char="●"/>
              <a:tabLst>
                <a:tab pos="347980" algn="l"/>
                <a:tab pos="349250" algn="l"/>
              </a:tabLst>
            </a:pPr>
            <a:r>
              <a:rPr sz="1400" spc="35" dirty="0">
                <a:latin typeface="Lucida Sans Unicode"/>
                <a:cs typeface="Lucida Sans Unicode"/>
              </a:rPr>
              <a:t>Cross-languages</a:t>
            </a:r>
            <a:endParaRPr sz="1400">
              <a:latin typeface="Lucida Sans Unicode"/>
              <a:cs typeface="Lucida Sans Unicode"/>
            </a:endParaRPr>
          </a:p>
          <a:p>
            <a:pPr marL="348615" indent="-336550">
              <a:lnSpc>
                <a:spcPts val="1664"/>
              </a:lnSpc>
              <a:buFont typeface="Arial MT"/>
              <a:buChar char="●"/>
              <a:tabLst>
                <a:tab pos="347980" algn="l"/>
                <a:tab pos="349250" algn="l"/>
              </a:tabLst>
            </a:pPr>
            <a:r>
              <a:rPr sz="1400" spc="35" dirty="0">
                <a:latin typeface="Lucida Sans Unicode"/>
                <a:cs typeface="Lucida Sans Unicode"/>
              </a:rPr>
              <a:t>Interactive</a:t>
            </a:r>
            <a:r>
              <a:rPr sz="1400" spc="-100" dirty="0">
                <a:latin typeface="Lucida Sans Unicode"/>
                <a:cs typeface="Lucida Sans Unicode"/>
              </a:rPr>
              <a:t> </a:t>
            </a:r>
            <a:r>
              <a:rPr sz="1400" spc="-525" dirty="0">
                <a:latin typeface="Lucida Sans Unicode"/>
                <a:cs typeface="Lucida Sans Unicode"/>
              </a:rPr>
              <a:t>&gt;</a:t>
            </a:r>
            <a:r>
              <a:rPr sz="1400" spc="-100" dirty="0">
                <a:latin typeface="Lucida Sans Unicode"/>
                <a:cs typeface="Lucida Sans Unicode"/>
              </a:rPr>
              <a:t> </a:t>
            </a:r>
            <a:r>
              <a:rPr sz="1400" spc="80" dirty="0">
                <a:latin typeface="Lucida Sans Unicode"/>
                <a:cs typeface="Lucida Sans Unicode"/>
              </a:rPr>
              <a:t>JavaScript</a:t>
            </a:r>
            <a:endParaRPr sz="1400">
              <a:latin typeface="Lucida Sans Unicode"/>
              <a:cs typeface="Lucida Sans Unicod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349" y="1295400"/>
            <a:ext cx="9034826" cy="4796446"/>
          </a:xfrm>
          <a:prstGeom prst="rect">
            <a:avLst/>
          </a:prstGeom>
        </p:spPr>
      </p:pic>
      <p:sp>
        <p:nvSpPr>
          <p:cNvPr id="3" name="object 3"/>
          <p:cNvSpPr txBox="1"/>
          <p:nvPr/>
        </p:nvSpPr>
        <p:spPr>
          <a:xfrm>
            <a:off x="7608135" y="254199"/>
            <a:ext cx="1463040"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35" dirty="0">
                <a:latin typeface="Arial"/>
                <a:cs typeface="Arial"/>
              </a:rPr>
              <a:t>tp</a:t>
            </a:r>
            <a:r>
              <a:rPr sz="2400" i="1" spc="155" dirty="0">
                <a:latin typeface="Arial"/>
                <a:cs typeface="Arial"/>
              </a:rPr>
              <a:t>:</a:t>
            </a:r>
            <a:r>
              <a:rPr sz="2400" b="1" i="1" spc="-275" dirty="0">
                <a:latin typeface="Trebuchet MS"/>
                <a:cs typeface="Trebuchet MS"/>
              </a:rPr>
              <a:t>/</a:t>
            </a:r>
            <a:r>
              <a:rPr sz="2400" b="1" i="1" spc="-290" dirty="0">
                <a:latin typeface="Trebuchet MS"/>
                <a:cs typeface="Trebuchet MS"/>
              </a:rPr>
              <a:t> </a:t>
            </a:r>
            <a:r>
              <a:rPr sz="2400" i="1" spc="20" dirty="0">
                <a:latin typeface="Arial"/>
                <a:cs typeface="Arial"/>
              </a:rPr>
              <a:t>d3</a:t>
            </a:r>
            <a:r>
              <a:rPr sz="2400" i="1" spc="35" dirty="0">
                <a:latin typeface="Arial"/>
                <a:cs typeface="Arial"/>
              </a:rPr>
              <a:t>.</a:t>
            </a:r>
            <a:r>
              <a:rPr sz="2400" i="1" spc="-15" dirty="0">
                <a:latin typeface="Arial"/>
                <a:cs typeface="Arial"/>
              </a:rPr>
              <a:t>js</a:t>
            </a:r>
            <a:endParaRPr sz="2400">
              <a:latin typeface="Arial"/>
              <a:cs typeface="Arial"/>
            </a:endParaRPr>
          </a:p>
        </p:txBody>
      </p:sp>
      <p:sp>
        <p:nvSpPr>
          <p:cNvPr id="4" name="object 4"/>
          <p:cNvSpPr txBox="1">
            <a:spLocks noGrp="1"/>
          </p:cNvSpPr>
          <p:nvPr>
            <p:ph type="title"/>
          </p:nvPr>
        </p:nvSpPr>
        <p:spPr>
          <a:xfrm>
            <a:off x="384725" y="245767"/>
            <a:ext cx="2527300" cy="452120"/>
          </a:xfrm>
          <a:prstGeom prst="rect">
            <a:avLst/>
          </a:prstGeom>
        </p:spPr>
        <p:txBody>
          <a:bodyPr vert="horz" wrap="square" lIns="0" tIns="12700" rIns="0" bIns="0" rtlCol="0">
            <a:spAutoFit/>
          </a:bodyPr>
          <a:lstStyle/>
          <a:p>
            <a:pPr marL="12700">
              <a:lnSpc>
                <a:spcPct val="100000"/>
              </a:lnSpc>
              <a:spcBef>
                <a:spcPts val="100"/>
              </a:spcBef>
            </a:pPr>
            <a:r>
              <a:rPr sz="2800" b="0" spc="110" dirty="0">
                <a:latin typeface="Lucida Sans Unicode"/>
                <a:cs typeface="Lucida Sans Unicode"/>
              </a:rPr>
              <a:t>JavaScript:</a:t>
            </a:r>
            <a:r>
              <a:rPr sz="2800" b="0" spc="-200" dirty="0">
                <a:latin typeface="Lucida Sans Unicode"/>
                <a:cs typeface="Lucida Sans Unicode"/>
              </a:rPr>
              <a:t> </a:t>
            </a:r>
            <a:r>
              <a:rPr sz="2800" spc="-80" dirty="0">
                <a:latin typeface="Tahoma"/>
                <a:cs typeface="Tahoma"/>
              </a:rPr>
              <a:t>D3</a:t>
            </a:r>
            <a:endParaRPr sz="2800">
              <a:latin typeface="Tahoma"/>
              <a:cs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3667" y="1749492"/>
            <a:ext cx="7696200" cy="4216400"/>
          </a:xfrm>
          <a:prstGeom prst="rect">
            <a:avLst/>
          </a:prstGeom>
        </p:spPr>
        <p:txBody>
          <a:bodyPr vert="horz" wrap="square" lIns="0" tIns="66040" rIns="0" bIns="0" rtlCol="0">
            <a:spAutoFit/>
          </a:bodyPr>
          <a:lstStyle/>
          <a:p>
            <a:pPr marL="390525" indent="-313690">
              <a:lnSpc>
                <a:spcPct val="100000"/>
              </a:lnSpc>
              <a:spcBef>
                <a:spcPts val="520"/>
              </a:spcBef>
              <a:buSzPct val="45833"/>
              <a:buFont typeface="Arial MT"/>
              <a:buChar char="●"/>
              <a:tabLst>
                <a:tab pos="390525" algn="l"/>
                <a:tab pos="391160" algn="l"/>
              </a:tabLst>
            </a:pPr>
            <a:r>
              <a:rPr sz="2400" b="1" spc="10" dirty="0">
                <a:latin typeface="Tahoma"/>
                <a:cs typeface="Tahoma"/>
              </a:rPr>
              <a:t>Importing</a:t>
            </a:r>
            <a:r>
              <a:rPr sz="2400" b="1" spc="-125" dirty="0">
                <a:latin typeface="Tahoma"/>
                <a:cs typeface="Tahoma"/>
              </a:rPr>
              <a:t> </a:t>
            </a:r>
            <a:r>
              <a:rPr sz="2400" spc="15" dirty="0">
                <a:latin typeface="Lucida Sans Unicode"/>
                <a:cs typeface="Lucida Sans Unicode"/>
              </a:rPr>
              <a:t>(CSV,</a:t>
            </a:r>
            <a:r>
              <a:rPr sz="2400" spc="-180" dirty="0">
                <a:latin typeface="Lucida Sans Unicode"/>
                <a:cs typeface="Lucida Sans Unicode"/>
              </a:rPr>
              <a:t> </a:t>
            </a:r>
            <a:r>
              <a:rPr sz="2400" spc="40" dirty="0">
                <a:latin typeface="Lucida Sans Unicode"/>
                <a:cs typeface="Lucida Sans Unicode"/>
              </a:rPr>
              <a:t>Json,</a:t>
            </a:r>
            <a:r>
              <a:rPr sz="2400" spc="-180" dirty="0">
                <a:latin typeface="Lucida Sans Unicode"/>
                <a:cs typeface="Lucida Sans Unicode"/>
              </a:rPr>
              <a:t> </a:t>
            </a:r>
            <a:r>
              <a:rPr sz="2400" spc="-25" dirty="0">
                <a:latin typeface="Lucida Sans Unicode"/>
                <a:cs typeface="Lucida Sans Unicode"/>
              </a:rPr>
              <a:t>etc..)</a:t>
            </a:r>
            <a:endParaRPr sz="2400">
              <a:latin typeface="Lucida Sans Unicode"/>
              <a:cs typeface="Lucida Sans Unicode"/>
            </a:endParaRPr>
          </a:p>
          <a:p>
            <a:pPr marL="390525" indent="-313690">
              <a:lnSpc>
                <a:spcPct val="100000"/>
              </a:lnSpc>
              <a:spcBef>
                <a:spcPts val="420"/>
              </a:spcBef>
              <a:buSzPct val="45833"/>
              <a:buFont typeface="Arial MT"/>
              <a:buChar char="●"/>
              <a:tabLst>
                <a:tab pos="390525" algn="l"/>
                <a:tab pos="391160" algn="l"/>
              </a:tabLst>
            </a:pPr>
            <a:r>
              <a:rPr sz="2400" b="1" spc="45" dirty="0">
                <a:latin typeface="Tahoma"/>
                <a:cs typeface="Tahoma"/>
              </a:rPr>
              <a:t>Objects</a:t>
            </a:r>
            <a:r>
              <a:rPr sz="2400" b="1" spc="-125" dirty="0">
                <a:latin typeface="Tahoma"/>
                <a:cs typeface="Tahoma"/>
              </a:rPr>
              <a:t> </a:t>
            </a:r>
            <a:r>
              <a:rPr sz="2400" spc="114" dirty="0">
                <a:latin typeface="Lucida Sans Unicode"/>
                <a:cs typeface="Lucida Sans Unicode"/>
              </a:rPr>
              <a:t>(shapes)</a:t>
            </a:r>
            <a:r>
              <a:rPr sz="2400" spc="-180" dirty="0">
                <a:latin typeface="Lucida Sans Unicode"/>
                <a:cs typeface="Lucida Sans Unicode"/>
              </a:rPr>
              <a:t> </a:t>
            </a:r>
            <a:r>
              <a:rPr sz="2400" spc="150" dirty="0">
                <a:latin typeface="Lucida Sans Unicode"/>
                <a:cs typeface="Lucida Sans Unicode"/>
              </a:rPr>
              <a:t>and</a:t>
            </a:r>
            <a:r>
              <a:rPr sz="2400" spc="-175" dirty="0">
                <a:latin typeface="Lucida Sans Unicode"/>
                <a:cs typeface="Lucida Sans Unicode"/>
              </a:rPr>
              <a:t> </a:t>
            </a:r>
            <a:r>
              <a:rPr sz="2400" spc="35" dirty="0">
                <a:latin typeface="Lucida Sans Unicode"/>
                <a:cs typeface="Lucida Sans Unicode"/>
              </a:rPr>
              <a:t>visual</a:t>
            </a:r>
            <a:r>
              <a:rPr sz="2400" spc="-180" dirty="0">
                <a:latin typeface="Lucida Sans Unicode"/>
                <a:cs typeface="Lucida Sans Unicode"/>
              </a:rPr>
              <a:t> </a:t>
            </a:r>
            <a:r>
              <a:rPr sz="2400" spc="40" dirty="0">
                <a:latin typeface="Lucida Sans Unicode"/>
                <a:cs typeface="Lucida Sans Unicode"/>
              </a:rPr>
              <a:t>attributes</a:t>
            </a:r>
            <a:endParaRPr sz="2400">
              <a:latin typeface="Lucida Sans Unicode"/>
              <a:cs typeface="Lucida Sans Unicode"/>
            </a:endParaRPr>
          </a:p>
          <a:p>
            <a:pPr marL="390525" indent="-313690">
              <a:lnSpc>
                <a:spcPct val="100000"/>
              </a:lnSpc>
              <a:spcBef>
                <a:spcPts val="420"/>
              </a:spcBef>
              <a:buSzPct val="45833"/>
              <a:buFont typeface="Arial MT"/>
              <a:buChar char="●"/>
              <a:tabLst>
                <a:tab pos="390525" algn="l"/>
                <a:tab pos="391160" algn="l"/>
              </a:tabLst>
            </a:pPr>
            <a:r>
              <a:rPr sz="2400" b="1" spc="70" dirty="0">
                <a:latin typeface="Tahoma"/>
                <a:cs typeface="Tahoma"/>
              </a:rPr>
              <a:t>JQuery</a:t>
            </a:r>
            <a:r>
              <a:rPr sz="2400" b="1" spc="-145" dirty="0">
                <a:latin typeface="Tahoma"/>
                <a:cs typeface="Tahoma"/>
              </a:rPr>
              <a:t> </a:t>
            </a:r>
            <a:r>
              <a:rPr sz="2400" spc="135" dirty="0">
                <a:latin typeface="Lucida Sans Unicode"/>
                <a:cs typeface="Lucida Sans Unicode"/>
              </a:rPr>
              <a:t>based</a:t>
            </a:r>
            <a:endParaRPr sz="2400">
              <a:latin typeface="Lucida Sans Unicode"/>
              <a:cs typeface="Lucida Sans Unicode"/>
            </a:endParaRPr>
          </a:p>
          <a:p>
            <a:pPr marL="390525" marR="5080" indent="-313055">
              <a:lnSpc>
                <a:spcPct val="114599"/>
              </a:lnSpc>
              <a:buSzPct val="45833"/>
              <a:buFont typeface="Arial MT"/>
              <a:buChar char="●"/>
              <a:tabLst>
                <a:tab pos="390525" algn="l"/>
                <a:tab pos="391160" algn="l"/>
              </a:tabLst>
            </a:pPr>
            <a:r>
              <a:rPr sz="2400" b="1" spc="25" dirty="0">
                <a:latin typeface="Tahoma"/>
                <a:cs typeface="Tahoma"/>
              </a:rPr>
              <a:t>Functions:</a:t>
            </a:r>
            <a:r>
              <a:rPr sz="2400" b="1" spc="-225" dirty="0">
                <a:latin typeface="Tahoma"/>
                <a:cs typeface="Tahoma"/>
              </a:rPr>
              <a:t> </a:t>
            </a:r>
            <a:r>
              <a:rPr sz="2400" spc="15" dirty="0">
                <a:latin typeface="Lucida Sans Unicode"/>
                <a:cs typeface="Lucida Sans Unicode"/>
              </a:rPr>
              <a:t>interactivity,</a:t>
            </a:r>
            <a:r>
              <a:rPr sz="2400" spc="-170" dirty="0">
                <a:latin typeface="Lucida Sans Unicode"/>
                <a:cs typeface="Lucida Sans Unicode"/>
              </a:rPr>
              <a:t> </a:t>
            </a:r>
            <a:r>
              <a:rPr sz="2400" spc="170" dirty="0">
                <a:latin typeface="Lucida Sans Unicode"/>
                <a:cs typeface="Lucida Sans Unicode"/>
              </a:rPr>
              <a:t>data</a:t>
            </a:r>
            <a:r>
              <a:rPr sz="2400" spc="-170" dirty="0">
                <a:latin typeface="Lucida Sans Unicode"/>
                <a:cs typeface="Lucida Sans Unicode"/>
              </a:rPr>
              <a:t> </a:t>
            </a:r>
            <a:r>
              <a:rPr sz="2400" spc="25" dirty="0">
                <a:latin typeface="Lucida Sans Unicode"/>
                <a:cs typeface="Lucida Sans Unicode"/>
              </a:rPr>
              <a:t>transformation,  </a:t>
            </a:r>
            <a:r>
              <a:rPr sz="2400" spc="5" dirty="0">
                <a:latin typeface="Lucida Sans Unicode"/>
                <a:cs typeface="Lucida Sans Unicode"/>
              </a:rPr>
              <a:t>layouts,</a:t>
            </a:r>
            <a:r>
              <a:rPr sz="2400" spc="-170" dirty="0">
                <a:latin typeface="Lucida Sans Unicode"/>
                <a:cs typeface="Lucida Sans Unicode"/>
              </a:rPr>
              <a:t> </a:t>
            </a:r>
            <a:r>
              <a:rPr sz="2400" spc="60" dirty="0">
                <a:latin typeface="Lucida Sans Unicode"/>
                <a:cs typeface="Lucida Sans Unicode"/>
              </a:rPr>
              <a:t>geography,</a:t>
            </a:r>
            <a:r>
              <a:rPr sz="2400" spc="-165" dirty="0">
                <a:latin typeface="Lucida Sans Unicode"/>
                <a:cs typeface="Lucida Sans Unicode"/>
              </a:rPr>
              <a:t> </a:t>
            </a:r>
            <a:r>
              <a:rPr sz="2400" spc="30" dirty="0">
                <a:latin typeface="Lucida Sans Unicode"/>
                <a:cs typeface="Lucida Sans Unicode"/>
              </a:rPr>
              <a:t>streaming,</a:t>
            </a:r>
            <a:r>
              <a:rPr sz="2400" spc="-170" dirty="0">
                <a:latin typeface="Lucida Sans Unicode"/>
                <a:cs typeface="Lucida Sans Unicode"/>
              </a:rPr>
              <a:t> </a:t>
            </a:r>
            <a:r>
              <a:rPr sz="2400" spc="-20" dirty="0">
                <a:latin typeface="Lucida Sans Unicode"/>
                <a:cs typeface="Lucida Sans Unicode"/>
              </a:rPr>
              <a:t>networks,</a:t>
            </a:r>
            <a:r>
              <a:rPr sz="2400" spc="-165" dirty="0">
                <a:latin typeface="Lucida Sans Unicode"/>
                <a:cs typeface="Lucida Sans Unicode"/>
              </a:rPr>
              <a:t> </a:t>
            </a:r>
            <a:r>
              <a:rPr sz="2400" spc="40" dirty="0">
                <a:latin typeface="Lucida Sans Unicode"/>
                <a:cs typeface="Lucida Sans Unicode"/>
              </a:rPr>
              <a:t>scales, </a:t>
            </a:r>
            <a:r>
              <a:rPr sz="2400" spc="-745" dirty="0">
                <a:latin typeface="Lucida Sans Unicode"/>
                <a:cs typeface="Lucida Sans Unicode"/>
              </a:rPr>
              <a:t> </a:t>
            </a:r>
            <a:r>
              <a:rPr sz="2400" spc="-20" dirty="0">
                <a:latin typeface="Lucida Sans Unicode"/>
                <a:cs typeface="Lucida Sans Unicode"/>
              </a:rPr>
              <a:t>time,</a:t>
            </a:r>
            <a:r>
              <a:rPr sz="2400" spc="-170" dirty="0">
                <a:latin typeface="Lucida Sans Unicode"/>
                <a:cs typeface="Lucida Sans Unicode"/>
              </a:rPr>
              <a:t> </a:t>
            </a:r>
            <a:r>
              <a:rPr sz="2400" spc="-15" dirty="0">
                <a:latin typeface="Lucida Sans Unicode"/>
                <a:cs typeface="Lucida Sans Unicode"/>
              </a:rPr>
              <a:t>transitions,</a:t>
            </a:r>
            <a:r>
              <a:rPr sz="2400" spc="-170" dirty="0">
                <a:latin typeface="Lucida Sans Unicode"/>
                <a:cs typeface="Lucida Sans Unicode"/>
              </a:rPr>
              <a:t> </a:t>
            </a:r>
            <a:r>
              <a:rPr sz="2400" spc="-60" dirty="0">
                <a:latin typeface="Lucida Sans Unicode"/>
                <a:cs typeface="Lucida Sans Unicode"/>
              </a:rPr>
              <a:t>zoom,</a:t>
            </a:r>
            <a:r>
              <a:rPr sz="2400" spc="-170" dirty="0">
                <a:latin typeface="Lucida Sans Unicode"/>
                <a:cs typeface="Lucida Sans Unicode"/>
              </a:rPr>
              <a:t> </a:t>
            </a:r>
            <a:r>
              <a:rPr sz="2400" spc="60" dirty="0">
                <a:latin typeface="Lucida Sans Unicode"/>
                <a:cs typeface="Lucida Sans Unicode"/>
              </a:rPr>
              <a:t>stats</a:t>
            </a:r>
            <a:endParaRPr sz="2400">
              <a:latin typeface="Lucida Sans Unicode"/>
              <a:cs typeface="Lucida Sans Unicode"/>
            </a:endParaRPr>
          </a:p>
          <a:p>
            <a:pPr marL="390525" indent="-313690">
              <a:lnSpc>
                <a:spcPct val="100000"/>
              </a:lnSpc>
              <a:spcBef>
                <a:spcPts val="420"/>
              </a:spcBef>
              <a:buSzPct val="45833"/>
              <a:buFont typeface="Arial"/>
              <a:buChar char="●"/>
              <a:tabLst>
                <a:tab pos="390525" algn="l"/>
                <a:tab pos="391160" algn="l"/>
              </a:tabLst>
            </a:pPr>
            <a:r>
              <a:rPr sz="2400" b="1" spc="55" dirty="0">
                <a:latin typeface="Tahoma"/>
                <a:cs typeface="Tahoma"/>
              </a:rPr>
              <a:t>Color</a:t>
            </a:r>
            <a:r>
              <a:rPr sz="2400" b="1" spc="-225" dirty="0">
                <a:latin typeface="Tahoma"/>
                <a:cs typeface="Tahoma"/>
              </a:rPr>
              <a:t> </a:t>
            </a:r>
            <a:r>
              <a:rPr sz="2400" b="1" spc="100" dirty="0">
                <a:latin typeface="Tahoma"/>
                <a:cs typeface="Tahoma"/>
              </a:rPr>
              <a:t>scales</a:t>
            </a:r>
            <a:endParaRPr sz="2400">
              <a:latin typeface="Tahoma"/>
              <a:cs typeface="Tahoma"/>
            </a:endParaRPr>
          </a:p>
          <a:p>
            <a:pPr marL="390525" indent="-313690">
              <a:lnSpc>
                <a:spcPct val="100000"/>
              </a:lnSpc>
              <a:spcBef>
                <a:spcPts val="420"/>
              </a:spcBef>
              <a:buSzPct val="45833"/>
              <a:buFont typeface="Arial MT"/>
              <a:buChar char="●"/>
              <a:tabLst>
                <a:tab pos="390525" algn="l"/>
                <a:tab pos="391160" algn="l"/>
              </a:tabLst>
            </a:pPr>
            <a:r>
              <a:rPr sz="2400" spc="90" dirty="0">
                <a:latin typeface="Lucida Sans Unicode"/>
                <a:cs typeface="Lucida Sans Unicode"/>
              </a:rPr>
              <a:t>Good</a:t>
            </a:r>
            <a:r>
              <a:rPr sz="2400" spc="-175" dirty="0">
                <a:latin typeface="Lucida Sans Unicode"/>
                <a:cs typeface="Lucida Sans Unicode"/>
              </a:rPr>
              <a:t> </a:t>
            </a:r>
            <a:r>
              <a:rPr sz="2400" b="1" spc="90" dirty="0">
                <a:latin typeface="Tahoma"/>
                <a:cs typeface="Tahoma"/>
              </a:rPr>
              <a:t>examples</a:t>
            </a:r>
            <a:r>
              <a:rPr sz="2400" b="1" spc="-114" dirty="0">
                <a:latin typeface="Tahoma"/>
                <a:cs typeface="Tahoma"/>
              </a:rPr>
              <a:t> </a:t>
            </a:r>
            <a:r>
              <a:rPr sz="2400" spc="150" dirty="0">
                <a:latin typeface="Lucida Sans Unicode"/>
                <a:cs typeface="Lucida Sans Unicode"/>
              </a:rPr>
              <a:t>and</a:t>
            </a:r>
            <a:r>
              <a:rPr sz="2400" spc="-170" dirty="0">
                <a:latin typeface="Lucida Sans Unicode"/>
                <a:cs typeface="Lucida Sans Unicode"/>
              </a:rPr>
              <a:t> </a:t>
            </a:r>
            <a:r>
              <a:rPr sz="2400" spc="90" dirty="0">
                <a:latin typeface="Lucida Sans Unicode"/>
                <a:cs typeface="Lucida Sans Unicode"/>
              </a:rPr>
              <a:t>huge</a:t>
            </a:r>
            <a:r>
              <a:rPr sz="2400" spc="-175" dirty="0">
                <a:latin typeface="Lucida Sans Unicode"/>
                <a:cs typeface="Lucida Sans Unicode"/>
              </a:rPr>
              <a:t> </a:t>
            </a:r>
            <a:r>
              <a:rPr sz="2400" b="1" spc="110" dirty="0">
                <a:latin typeface="Tahoma"/>
                <a:cs typeface="Tahoma"/>
              </a:rPr>
              <a:t>community</a:t>
            </a:r>
            <a:endParaRPr sz="2400">
              <a:latin typeface="Tahoma"/>
              <a:cs typeface="Tahoma"/>
            </a:endParaRPr>
          </a:p>
          <a:p>
            <a:pPr>
              <a:lnSpc>
                <a:spcPct val="100000"/>
              </a:lnSpc>
              <a:spcBef>
                <a:spcPts val="35"/>
              </a:spcBef>
            </a:pPr>
            <a:endParaRPr sz="3050">
              <a:latin typeface="Tahoma"/>
              <a:cs typeface="Tahoma"/>
            </a:endParaRPr>
          </a:p>
          <a:p>
            <a:pPr marL="12700">
              <a:lnSpc>
                <a:spcPct val="100000"/>
              </a:lnSpc>
              <a:tabLst>
                <a:tab pos="390525" algn="l"/>
              </a:tabLst>
            </a:pPr>
            <a:r>
              <a:rPr sz="2400" spc="-215" dirty="0">
                <a:latin typeface="Lucida Sans Unicode"/>
                <a:cs typeface="Lucida Sans Unicode"/>
              </a:rPr>
              <a:t>-	</a:t>
            </a:r>
            <a:r>
              <a:rPr sz="2400" spc="-55" dirty="0">
                <a:latin typeface="Lucida Sans Unicode"/>
                <a:cs typeface="Lucida Sans Unicode"/>
              </a:rPr>
              <a:t>Tricky</a:t>
            </a:r>
            <a:r>
              <a:rPr sz="2400" spc="-170" dirty="0">
                <a:latin typeface="Lucida Sans Unicode"/>
                <a:cs typeface="Lucida Sans Unicode"/>
              </a:rPr>
              <a:t> </a:t>
            </a:r>
            <a:r>
              <a:rPr sz="2400" spc="30" dirty="0">
                <a:latin typeface="Lucida Sans Unicode"/>
                <a:cs typeface="Lucida Sans Unicode"/>
              </a:rPr>
              <a:t>to</a:t>
            </a:r>
            <a:r>
              <a:rPr sz="2400" spc="-170" dirty="0">
                <a:latin typeface="Lucida Sans Unicode"/>
                <a:cs typeface="Lucida Sans Unicode"/>
              </a:rPr>
              <a:t> </a:t>
            </a:r>
            <a:r>
              <a:rPr sz="2400" spc="60" dirty="0">
                <a:latin typeface="Lucida Sans Unicode"/>
                <a:cs typeface="Lucida Sans Unicode"/>
              </a:rPr>
              <a:t>learn</a:t>
            </a:r>
            <a:endParaRPr sz="2400">
              <a:latin typeface="Lucida Sans Unicode"/>
              <a:cs typeface="Lucida Sans Unicode"/>
            </a:endParaRPr>
          </a:p>
        </p:txBody>
      </p:sp>
      <p:sp>
        <p:nvSpPr>
          <p:cNvPr id="3" name="object 3"/>
          <p:cNvSpPr txBox="1">
            <a:spLocks noGrp="1"/>
          </p:cNvSpPr>
          <p:nvPr>
            <p:ph type="title"/>
          </p:nvPr>
        </p:nvSpPr>
        <p:spPr>
          <a:xfrm>
            <a:off x="7608160" y="101799"/>
            <a:ext cx="1463040" cy="391160"/>
          </a:xfrm>
          <a:prstGeom prst="rect">
            <a:avLst/>
          </a:prstGeom>
        </p:spPr>
        <p:txBody>
          <a:bodyPr vert="horz" wrap="square" lIns="0" tIns="12700" rIns="0" bIns="0" rtlCol="0">
            <a:spAutoFit/>
          </a:bodyPr>
          <a:lstStyle/>
          <a:p>
            <a:pPr marL="12700">
              <a:lnSpc>
                <a:spcPct val="100000"/>
              </a:lnSpc>
              <a:spcBef>
                <a:spcPts val="100"/>
              </a:spcBef>
            </a:pPr>
            <a:r>
              <a:rPr sz="2400" b="0" i="1" spc="85" dirty="0">
                <a:latin typeface="Arial"/>
                <a:cs typeface="Arial"/>
              </a:rPr>
              <a:t>ht</a:t>
            </a:r>
            <a:r>
              <a:rPr sz="2400" b="0" i="1" spc="35" dirty="0">
                <a:latin typeface="Arial"/>
                <a:cs typeface="Arial"/>
              </a:rPr>
              <a:t>tp</a:t>
            </a:r>
            <a:r>
              <a:rPr sz="2400" b="0" i="1" spc="155" dirty="0">
                <a:latin typeface="Arial"/>
                <a:cs typeface="Arial"/>
              </a:rPr>
              <a:t>:</a:t>
            </a:r>
            <a:r>
              <a:rPr sz="2400" i="1" spc="-275" dirty="0">
                <a:latin typeface="Trebuchet MS"/>
                <a:cs typeface="Trebuchet MS"/>
              </a:rPr>
              <a:t>/</a:t>
            </a:r>
            <a:r>
              <a:rPr sz="2400" i="1" spc="-290" dirty="0">
                <a:latin typeface="Trebuchet MS"/>
                <a:cs typeface="Trebuchet MS"/>
              </a:rPr>
              <a:t> </a:t>
            </a:r>
            <a:r>
              <a:rPr sz="2400" b="0" i="1" spc="20" dirty="0">
                <a:latin typeface="Arial"/>
                <a:cs typeface="Arial"/>
              </a:rPr>
              <a:t>d3</a:t>
            </a:r>
            <a:r>
              <a:rPr sz="2400" b="0" i="1" spc="35" dirty="0">
                <a:latin typeface="Arial"/>
                <a:cs typeface="Arial"/>
              </a:rPr>
              <a:t>.</a:t>
            </a:r>
            <a:r>
              <a:rPr sz="2400" b="0" i="1" spc="-15" dirty="0">
                <a:latin typeface="Arial"/>
                <a:cs typeface="Arial"/>
              </a:rPr>
              <a:t>js</a:t>
            </a:r>
            <a:endParaRPr sz="2400">
              <a:latin typeface="Arial"/>
              <a:cs typeface="Arial"/>
            </a:endParaRPr>
          </a:p>
        </p:txBody>
      </p:sp>
      <p:sp>
        <p:nvSpPr>
          <p:cNvPr id="4" name="object 4"/>
          <p:cNvSpPr txBox="1"/>
          <p:nvPr/>
        </p:nvSpPr>
        <p:spPr>
          <a:xfrm>
            <a:off x="384725" y="245767"/>
            <a:ext cx="2527300" cy="452120"/>
          </a:xfrm>
          <a:prstGeom prst="rect">
            <a:avLst/>
          </a:prstGeom>
        </p:spPr>
        <p:txBody>
          <a:bodyPr vert="horz" wrap="square" lIns="0" tIns="12700" rIns="0" bIns="0" rtlCol="0">
            <a:spAutoFit/>
          </a:bodyPr>
          <a:lstStyle/>
          <a:p>
            <a:pPr marL="12700">
              <a:lnSpc>
                <a:spcPct val="100000"/>
              </a:lnSpc>
              <a:spcBef>
                <a:spcPts val="100"/>
              </a:spcBef>
            </a:pPr>
            <a:r>
              <a:rPr sz="2800" spc="110" dirty="0">
                <a:latin typeface="Lucida Sans Unicode"/>
                <a:cs typeface="Lucida Sans Unicode"/>
              </a:rPr>
              <a:t>JavaScript:</a:t>
            </a:r>
            <a:r>
              <a:rPr sz="2800" spc="-200" dirty="0">
                <a:latin typeface="Lucida Sans Unicode"/>
                <a:cs typeface="Lucida Sans Unicode"/>
              </a:rPr>
              <a:t> </a:t>
            </a:r>
            <a:r>
              <a:rPr sz="2800" b="1" spc="-80" dirty="0">
                <a:latin typeface="Tahoma"/>
                <a:cs typeface="Tahoma"/>
              </a:rPr>
              <a:t>D3</a:t>
            </a:r>
            <a:endParaRPr sz="2800">
              <a:latin typeface="Tahoma"/>
              <a:cs typeface="Tahom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8391" y="1069240"/>
            <a:ext cx="8304649" cy="4405131"/>
          </a:xfrm>
          <a:prstGeom prst="rect">
            <a:avLst/>
          </a:prstGeom>
        </p:spPr>
      </p:pic>
      <p:sp>
        <p:nvSpPr>
          <p:cNvPr id="3" name="object 3"/>
          <p:cNvSpPr txBox="1">
            <a:spLocks noGrp="1"/>
          </p:cNvSpPr>
          <p:nvPr>
            <p:ph type="title"/>
          </p:nvPr>
        </p:nvSpPr>
        <p:spPr>
          <a:xfrm>
            <a:off x="384725" y="245767"/>
            <a:ext cx="4968240" cy="452120"/>
          </a:xfrm>
          <a:prstGeom prst="rect">
            <a:avLst/>
          </a:prstGeom>
        </p:spPr>
        <p:txBody>
          <a:bodyPr vert="horz" wrap="square" lIns="0" tIns="12700" rIns="0" bIns="0" rtlCol="0">
            <a:spAutoFit/>
          </a:bodyPr>
          <a:lstStyle/>
          <a:p>
            <a:pPr marL="12700">
              <a:lnSpc>
                <a:spcPct val="100000"/>
              </a:lnSpc>
              <a:spcBef>
                <a:spcPts val="100"/>
              </a:spcBef>
            </a:pPr>
            <a:r>
              <a:rPr sz="2800" b="0" spc="110" dirty="0">
                <a:latin typeface="Lucida Sans Unicode"/>
                <a:cs typeface="Lucida Sans Unicode"/>
              </a:rPr>
              <a:t>JavaScript:</a:t>
            </a:r>
            <a:r>
              <a:rPr sz="2800" b="0" spc="-204" dirty="0">
                <a:latin typeface="Lucida Sans Unicode"/>
                <a:cs typeface="Lucida Sans Unicode"/>
              </a:rPr>
              <a:t> </a:t>
            </a:r>
            <a:r>
              <a:rPr sz="2800" spc="50" dirty="0">
                <a:latin typeface="Tahoma"/>
                <a:cs typeface="Tahoma"/>
              </a:rPr>
              <a:t>D3—Observable</a:t>
            </a:r>
            <a:endParaRPr sz="2800">
              <a:latin typeface="Tahoma"/>
              <a:cs typeface="Tahoma"/>
            </a:endParaRPr>
          </a:p>
        </p:txBody>
      </p:sp>
      <p:sp>
        <p:nvSpPr>
          <p:cNvPr id="4" name="object 4"/>
          <p:cNvSpPr txBox="1"/>
          <p:nvPr/>
        </p:nvSpPr>
        <p:spPr>
          <a:xfrm>
            <a:off x="73025" y="5788739"/>
            <a:ext cx="5511165" cy="929005"/>
          </a:xfrm>
          <a:prstGeom prst="rect">
            <a:avLst/>
          </a:prstGeom>
        </p:spPr>
        <p:txBody>
          <a:bodyPr vert="horz" wrap="square" lIns="0" tIns="12700" rIns="0" bIns="0" rtlCol="0">
            <a:spAutoFit/>
          </a:bodyPr>
          <a:lstStyle/>
          <a:p>
            <a:pPr marL="658495" indent="-382905">
              <a:lnSpc>
                <a:spcPct val="100000"/>
              </a:lnSpc>
              <a:spcBef>
                <a:spcPts val="100"/>
              </a:spcBef>
              <a:buFont typeface="Arial MT"/>
              <a:buChar char="●"/>
              <a:tabLst>
                <a:tab pos="658495" algn="l"/>
                <a:tab pos="659130" algn="l"/>
              </a:tabLst>
            </a:pPr>
            <a:r>
              <a:rPr sz="2000" spc="-80" dirty="0">
                <a:latin typeface="Lucida Sans Unicode"/>
                <a:cs typeface="Lucida Sans Unicode"/>
              </a:rPr>
              <a:t>D3</a:t>
            </a:r>
            <a:r>
              <a:rPr sz="2000" spc="-140" dirty="0">
                <a:latin typeface="Lucida Sans Unicode"/>
                <a:cs typeface="Lucida Sans Unicode"/>
              </a:rPr>
              <a:t> </a:t>
            </a:r>
            <a:r>
              <a:rPr sz="2000" spc="-20" dirty="0">
                <a:latin typeface="Lucida Sans Unicode"/>
                <a:cs typeface="Lucida Sans Unicode"/>
              </a:rPr>
              <a:t>Live</a:t>
            </a:r>
            <a:r>
              <a:rPr sz="2000" spc="-135" dirty="0">
                <a:latin typeface="Lucida Sans Unicode"/>
                <a:cs typeface="Lucida Sans Unicode"/>
              </a:rPr>
              <a:t> </a:t>
            </a:r>
            <a:r>
              <a:rPr sz="2000" spc="65" dirty="0">
                <a:latin typeface="Lucida Sans Unicode"/>
                <a:cs typeface="Lucida Sans Unicode"/>
              </a:rPr>
              <a:t>coding</a:t>
            </a:r>
            <a:r>
              <a:rPr sz="2000" spc="-140" dirty="0">
                <a:latin typeface="Lucida Sans Unicode"/>
                <a:cs typeface="Lucida Sans Unicode"/>
              </a:rPr>
              <a:t> </a:t>
            </a:r>
            <a:r>
              <a:rPr sz="2000" spc="-30" dirty="0">
                <a:latin typeface="Lucida Sans Unicode"/>
                <a:cs typeface="Lucida Sans Unicode"/>
              </a:rPr>
              <a:t>(like</a:t>
            </a:r>
            <a:r>
              <a:rPr sz="2000" spc="-135" dirty="0">
                <a:latin typeface="Lucida Sans Unicode"/>
                <a:cs typeface="Lucida Sans Unicode"/>
              </a:rPr>
              <a:t> </a:t>
            </a:r>
            <a:r>
              <a:rPr sz="2000" spc="50" dirty="0">
                <a:latin typeface="Lucida Sans Unicode"/>
                <a:cs typeface="Lucida Sans Unicode"/>
              </a:rPr>
              <a:t>python</a:t>
            </a:r>
            <a:r>
              <a:rPr sz="2000" spc="-140" dirty="0">
                <a:latin typeface="Lucida Sans Unicode"/>
                <a:cs typeface="Lucida Sans Unicode"/>
              </a:rPr>
              <a:t> </a:t>
            </a:r>
            <a:r>
              <a:rPr sz="2000" spc="35" dirty="0">
                <a:latin typeface="Lucida Sans Unicode"/>
                <a:cs typeface="Lucida Sans Unicode"/>
              </a:rPr>
              <a:t>notebooks)</a:t>
            </a:r>
            <a:endParaRPr sz="2000">
              <a:latin typeface="Lucida Sans Unicode"/>
              <a:cs typeface="Lucida Sans Unicode"/>
            </a:endParaRPr>
          </a:p>
          <a:p>
            <a:pPr marL="12700">
              <a:lnSpc>
                <a:spcPct val="100000"/>
              </a:lnSpc>
              <a:spcBef>
                <a:spcPts val="2315"/>
              </a:spcBef>
            </a:pPr>
            <a:r>
              <a:rPr sz="2000" u="heavy" dirty="0">
                <a:solidFill>
                  <a:srgbClr val="0097A7"/>
                </a:solidFill>
                <a:uFill>
                  <a:solidFill>
                    <a:srgbClr val="0097A7"/>
                  </a:solidFill>
                </a:uFill>
                <a:latin typeface="Lucida Sans Unicode"/>
                <a:cs typeface="Lucida Sans Unicode"/>
                <a:hlinkClick r:id="rId3"/>
              </a:rPr>
              <a:t>https://observablehq.com/</a:t>
            </a:r>
            <a:endParaRPr sz="2000">
              <a:latin typeface="Lucida Sans Unicode"/>
              <a:cs typeface="Lucida Sans Unicode"/>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3999" cy="6857999"/>
            </a:xfrm>
            <a:prstGeom prst="rect">
              <a:avLst/>
            </a:prstGeom>
          </p:spPr>
        </p:pic>
        <p:sp>
          <p:nvSpPr>
            <p:cNvPr id="4" name="object 4"/>
            <p:cNvSpPr/>
            <p:nvPr/>
          </p:nvSpPr>
          <p:spPr>
            <a:xfrm>
              <a:off x="6768917" y="463951"/>
              <a:ext cx="2289810" cy="365760"/>
            </a:xfrm>
            <a:custGeom>
              <a:avLst/>
              <a:gdLst/>
              <a:ahLst/>
              <a:cxnLst/>
              <a:rect l="l" t="t" r="r" b="b"/>
              <a:pathLst>
                <a:path w="2289809" h="365759">
                  <a:moveTo>
                    <a:pt x="2289357" y="365759"/>
                  </a:moveTo>
                  <a:lnTo>
                    <a:pt x="0" y="365759"/>
                  </a:lnTo>
                  <a:lnTo>
                    <a:pt x="0" y="0"/>
                  </a:lnTo>
                  <a:lnTo>
                    <a:pt x="2289357" y="0"/>
                  </a:lnTo>
                  <a:lnTo>
                    <a:pt x="2289357" y="365759"/>
                  </a:lnTo>
                  <a:close/>
                </a:path>
              </a:pathLst>
            </a:custGeom>
            <a:solidFill>
              <a:srgbClr val="000000"/>
            </a:solidFill>
          </p:spPr>
          <p:txBody>
            <a:bodyPr wrap="square" lIns="0" tIns="0" rIns="0" bIns="0" rtlCol="0"/>
            <a:lstStyle/>
            <a:p>
              <a:endParaRPr/>
            </a:p>
          </p:txBody>
        </p:sp>
      </p:grpSp>
      <p:sp>
        <p:nvSpPr>
          <p:cNvPr id="5" name="object 5"/>
          <p:cNvSpPr txBox="1"/>
          <p:nvPr/>
        </p:nvSpPr>
        <p:spPr>
          <a:xfrm>
            <a:off x="6834856" y="439059"/>
            <a:ext cx="2236470" cy="391160"/>
          </a:xfrm>
          <a:prstGeom prst="rect">
            <a:avLst/>
          </a:prstGeom>
        </p:spPr>
        <p:txBody>
          <a:bodyPr vert="horz" wrap="square" lIns="0" tIns="12700" rIns="0" bIns="0" rtlCol="0">
            <a:spAutoFit/>
          </a:bodyPr>
          <a:lstStyle/>
          <a:p>
            <a:pPr marL="12700">
              <a:lnSpc>
                <a:spcPct val="100000"/>
              </a:lnSpc>
              <a:spcBef>
                <a:spcPts val="100"/>
              </a:spcBef>
            </a:pPr>
            <a:r>
              <a:rPr sz="2400" i="1" spc="85" dirty="0">
                <a:solidFill>
                  <a:srgbClr val="FFFFFF"/>
                </a:solidFill>
                <a:latin typeface="Arial"/>
                <a:cs typeface="Arial"/>
              </a:rPr>
              <a:t>ht</a:t>
            </a:r>
            <a:r>
              <a:rPr sz="2400" i="1" spc="10" dirty="0">
                <a:solidFill>
                  <a:srgbClr val="FFFFFF"/>
                </a:solidFill>
                <a:latin typeface="Arial"/>
                <a:cs typeface="Arial"/>
              </a:rPr>
              <a:t>tps</a:t>
            </a:r>
            <a:r>
              <a:rPr sz="2400" i="1" spc="140" dirty="0">
                <a:solidFill>
                  <a:srgbClr val="FFFFFF"/>
                </a:solidFill>
                <a:latin typeface="Arial"/>
                <a:cs typeface="Arial"/>
              </a:rPr>
              <a:t>:</a:t>
            </a:r>
            <a:r>
              <a:rPr sz="2400" b="1" i="1" spc="-275" dirty="0">
                <a:solidFill>
                  <a:srgbClr val="FFFFFF"/>
                </a:solidFill>
                <a:latin typeface="Trebuchet MS"/>
                <a:cs typeface="Trebuchet MS"/>
              </a:rPr>
              <a:t>/</a:t>
            </a:r>
            <a:r>
              <a:rPr sz="2400" b="1" i="1" spc="-290" dirty="0">
                <a:solidFill>
                  <a:srgbClr val="FFFFFF"/>
                </a:solidFill>
                <a:latin typeface="Trebuchet MS"/>
                <a:cs typeface="Trebuchet MS"/>
              </a:rPr>
              <a:t> </a:t>
            </a:r>
            <a:r>
              <a:rPr sz="2400" i="1" spc="-5" dirty="0">
                <a:solidFill>
                  <a:srgbClr val="FFFFFF"/>
                </a:solidFill>
                <a:latin typeface="Arial"/>
                <a:cs typeface="Arial"/>
              </a:rPr>
              <a:t>gephi</a:t>
            </a:r>
            <a:r>
              <a:rPr sz="2400" i="1" spc="-50" dirty="0">
                <a:solidFill>
                  <a:srgbClr val="FFFFFF"/>
                </a:solidFill>
                <a:latin typeface="Arial"/>
                <a:cs typeface="Arial"/>
              </a:rPr>
              <a:t>.</a:t>
            </a:r>
            <a:r>
              <a:rPr sz="2400" i="1" spc="25" dirty="0">
                <a:solidFill>
                  <a:srgbClr val="FFFFFF"/>
                </a:solidFill>
                <a:latin typeface="Arial"/>
                <a:cs typeface="Arial"/>
              </a:rPr>
              <a:t>o</a:t>
            </a:r>
            <a:r>
              <a:rPr sz="2400" i="1" spc="-10" dirty="0">
                <a:solidFill>
                  <a:srgbClr val="FFFFFF"/>
                </a:solidFill>
                <a:latin typeface="Arial"/>
                <a:cs typeface="Arial"/>
              </a:rPr>
              <a:t>r</a:t>
            </a:r>
            <a:r>
              <a:rPr sz="2400" i="1" spc="70" dirty="0">
                <a:solidFill>
                  <a:srgbClr val="FFFFFF"/>
                </a:solidFill>
                <a:latin typeface="Arial"/>
                <a:cs typeface="Arial"/>
              </a:rPr>
              <a:t>g</a:t>
            </a:r>
            <a:endParaRPr sz="2400">
              <a:latin typeface="Arial"/>
              <a:cs typeface="Arial"/>
            </a:endParaRPr>
          </a:p>
        </p:txBody>
      </p:sp>
      <p:sp>
        <p:nvSpPr>
          <p:cNvPr id="6" name="object 6"/>
          <p:cNvSpPr txBox="1">
            <a:spLocks noGrp="1"/>
          </p:cNvSpPr>
          <p:nvPr>
            <p:ph type="title"/>
          </p:nvPr>
        </p:nvSpPr>
        <p:spPr>
          <a:xfrm>
            <a:off x="384725" y="449734"/>
            <a:ext cx="1101090" cy="452120"/>
          </a:xfrm>
          <a:prstGeom prst="rect">
            <a:avLst/>
          </a:prstGeom>
        </p:spPr>
        <p:txBody>
          <a:bodyPr vert="horz" wrap="square" lIns="0" tIns="12700" rIns="0" bIns="0" rtlCol="0">
            <a:spAutoFit/>
          </a:bodyPr>
          <a:lstStyle/>
          <a:p>
            <a:pPr marL="12700">
              <a:lnSpc>
                <a:spcPct val="100000"/>
              </a:lnSpc>
              <a:spcBef>
                <a:spcPts val="100"/>
              </a:spcBef>
            </a:pPr>
            <a:r>
              <a:rPr sz="2800" spc="60" dirty="0">
                <a:solidFill>
                  <a:srgbClr val="FFFFFF"/>
                </a:solidFill>
                <a:latin typeface="Tahoma"/>
                <a:cs typeface="Tahoma"/>
              </a:rPr>
              <a:t>Gephi</a:t>
            </a:r>
            <a:endParaRPr sz="2800">
              <a:latin typeface="Tahoma"/>
              <a:cs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308089"/>
            <a:ext cx="2527300" cy="452120"/>
          </a:xfrm>
          <a:prstGeom prst="rect">
            <a:avLst/>
          </a:prstGeom>
        </p:spPr>
        <p:txBody>
          <a:bodyPr vert="horz" wrap="square" lIns="0" tIns="12700" rIns="0" bIns="0" rtlCol="0">
            <a:spAutoFit/>
          </a:bodyPr>
          <a:lstStyle/>
          <a:p>
            <a:pPr marL="12700">
              <a:lnSpc>
                <a:spcPct val="100000"/>
              </a:lnSpc>
              <a:spcBef>
                <a:spcPts val="100"/>
              </a:spcBef>
            </a:pPr>
            <a:r>
              <a:rPr sz="2800" spc="95" dirty="0">
                <a:latin typeface="Tahoma"/>
                <a:cs typeface="Tahoma"/>
              </a:rPr>
              <a:t>Geographical</a:t>
            </a:r>
            <a:endParaRPr sz="2800">
              <a:latin typeface="Tahoma"/>
              <a:cs typeface="Tahoma"/>
            </a:endParaRPr>
          </a:p>
        </p:txBody>
      </p:sp>
      <p:pic>
        <p:nvPicPr>
          <p:cNvPr id="3" name="object 3"/>
          <p:cNvPicPr/>
          <p:nvPr/>
        </p:nvPicPr>
        <p:blipFill>
          <a:blip r:embed="rId2" cstate="print"/>
          <a:stretch>
            <a:fillRect/>
          </a:stretch>
        </p:blipFill>
        <p:spPr>
          <a:xfrm>
            <a:off x="6848549" y="1775313"/>
            <a:ext cx="2223400" cy="2733609"/>
          </a:xfrm>
          <a:prstGeom prst="rect">
            <a:avLst/>
          </a:prstGeom>
        </p:spPr>
      </p:pic>
      <p:pic>
        <p:nvPicPr>
          <p:cNvPr id="4" name="object 4"/>
          <p:cNvPicPr/>
          <p:nvPr/>
        </p:nvPicPr>
        <p:blipFill>
          <a:blip r:embed="rId3" cstate="print"/>
          <a:stretch>
            <a:fillRect/>
          </a:stretch>
        </p:blipFill>
        <p:spPr>
          <a:xfrm>
            <a:off x="76200" y="1737866"/>
            <a:ext cx="6723396" cy="2771057"/>
          </a:xfrm>
          <a:prstGeom prst="rect">
            <a:avLst/>
          </a:prstGeom>
        </p:spPr>
      </p:pic>
      <p:sp>
        <p:nvSpPr>
          <p:cNvPr id="5" name="object 5"/>
          <p:cNvSpPr txBox="1"/>
          <p:nvPr/>
        </p:nvSpPr>
        <p:spPr>
          <a:xfrm>
            <a:off x="6174832" y="6476246"/>
            <a:ext cx="2898140" cy="238760"/>
          </a:xfrm>
          <a:prstGeom prst="rect">
            <a:avLst/>
          </a:prstGeom>
        </p:spPr>
        <p:txBody>
          <a:bodyPr vert="horz" wrap="square" lIns="0" tIns="12700" rIns="0" bIns="0" rtlCol="0">
            <a:spAutoFit/>
          </a:bodyPr>
          <a:lstStyle/>
          <a:p>
            <a:pPr marL="12700">
              <a:lnSpc>
                <a:spcPct val="100000"/>
              </a:lnSpc>
              <a:spcBef>
                <a:spcPts val="100"/>
              </a:spcBef>
            </a:pPr>
            <a:r>
              <a:rPr sz="1400" i="1" spc="-145" dirty="0">
                <a:latin typeface="Arial"/>
                <a:cs typeface="Arial"/>
              </a:rPr>
              <a:t>T</a:t>
            </a:r>
            <a:r>
              <a:rPr sz="1400" i="1" spc="-50" dirty="0">
                <a:latin typeface="Arial"/>
                <a:cs typeface="Arial"/>
              </a:rPr>
              <a:t>a</a:t>
            </a:r>
            <a:r>
              <a:rPr sz="1400" i="1" spc="-65" dirty="0">
                <a:latin typeface="Arial"/>
                <a:cs typeface="Arial"/>
              </a:rPr>
              <a:t>k</a:t>
            </a:r>
            <a:r>
              <a:rPr sz="1400" i="1" spc="-25" dirty="0">
                <a:latin typeface="Arial"/>
                <a:cs typeface="Arial"/>
              </a:rPr>
              <a:t>en</a:t>
            </a:r>
            <a:r>
              <a:rPr sz="1400" i="1" spc="-45" dirty="0">
                <a:latin typeface="Arial"/>
                <a:cs typeface="Arial"/>
              </a:rPr>
              <a:t> </a:t>
            </a:r>
            <a:r>
              <a:rPr sz="1400" i="1" spc="10" dirty="0">
                <a:latin typeface="Arial"/>
                <a:cs typeface="Arial"/>
              </a:rPr>
              <a:t>f</a:t>
            </a:r>
            <a:r>
              <a:rPr sz="1400" i="1" spc="-5" dirty="0">
                <a:latin typeface="Arial"/>
                <a:cs typeface="Arial"/>
              </a:rPr>
              <a:t>r</a:t>
            </a:r>
            <a:r>
              <a:rPr sz="1400" i="1" spc="-40" dirty="0">
                <a:latin typeface="Arial"/>
                <a:cs typeface="Arial"/>
              </a:rPr>
              <a:t>om:</a:t>
            </a:r>
            <a:r>
              <a:rPr sz="1400" i="1" spc="-45" dirty="0">
                <a:latin typeface="Arial"/>
                <a:cs typeface="Arial"/>
              </a:rPr>
              <a:t> </a:t>
            </a:r>
            <a:r>
              <a:rPr sz="1400" i="1" spc="30" dirty="0">
                <a:latin typeface="Arial"/>
                <a:cs typeface="Arial"/>
                <a:hlinkClick r:id="rId4"/>
              </a:rPr>
              <a:t>ht</a:t>
            </a:r>
            <a:r>
              <a:rPr sz="1400" i="1" spc="-15" dirty="0">
                <a:latin typeface="Arial"/>
                <a:cs typeface="Arial"/>
                <a:hlinkClick r:id="rId4"/>
              </a:rPr>
              <a:t>tp</a:t>
            </a:r>
            <a:r>
              <a:rPr sz="1400" i="1" spc="75" dirty="0">
                <a:latin typeface="Arial"/>
                <a:cs typeface="Arial"/>
                <a:hlinkClick r:id="rId4"/>
              </a:rPr>
              <a:t>:</a:t>
            </a:r>
            <a:r>
              <a:rPr sz="1400" i="1" spc="-90" dirty="0">
                <a:latin typeface="Arial"/>
                <a:cs typeface="Arial"/>
                <a:hlinkClick r:id="rId4"/>
              </a:rPr>
              <a:t>/</a:t>
            </a:r>
            <a:r>
              <a:rPr sz="1400" i="1" spc="-120" dirty="0">
                <a:latin typeface="Arial"/>
                <a:cs typeface="Arial"/>
                <a:hlinkClick r:id="rId4"/>
              </a:rPr>
              <a:t>/</a:t>
            </a:r>
            <a:r>
              <a:rPr sz="1400" i="1" spc="-10" dirty="0">
                <a:latin typeface="Arial"/>
                <a:cs typeface="Arial"/>
                <a:hlinkClick r:id="rId4"/>
              </a:rPr>
              <a:t>data</a:t>
            </a:r>
            <a:r>
              <a:rPr sz="1400" i="1" dirty="0">
                <a:latin typeface="Arial"/>
                <a:cs typeface="Arial"/>
                <a:hlinkClick r:id="rId4"/>
              </a:rPr>
              <a:t>v</a:t>
            </a:r>
            <a:r>
              <a:rPr sz="1400" i="1" spc="-25" dirty="0">
                <a:latin typeface="Arial"/>
                <a:cs typeface="Arial"/>
                <a:hlinkClick r:id="rId4"/>
              </a:rPr>
              <a:t>isuali</a:t>
            </a:r>
            <a:r>
              <a:rPr sz="1400" i="1" spc="-40" dirty="0">
                <a:latin typeface="Arial"/>
                <a:cs typeface="Arial"/>
                <a:hlinkClick r:id="rId4"/>
              </a:rPr>
              <a:t>z</a:t>
            </a:r>
            <a:r>
              <a:rPr sz="1400" i="1" spc="-25" dirty="0">
                <a:latin typeface="Arial"/>
                <a:cs typeface="Arial"/>
                <a:hlinkClick r:id="rId4"/>
              </a:rPr>
              <a:t>ation</a:t>
            </a:r>
            <a:r>
              <a:rPr sz="1400" i="1" spc="-50" dirty="0">
                <a:latin typeface="Arial"/>
                <a:cs typeface="Arial"/>
                <a:hlinkClick r:id="rId4"/>
              </a:rPr>
              <a:t>.</a:t>
            </a:r>
            <a:r>
              <a:rPr sz="1400" i="1" spc="-25" dirty="0">
                <a:latin typeface="Arial"/>
                <a:cs typeface="Arial"/>
                <a:hlinkClick r:id="rId4"/>
              </a:rPr>
              <a:t>ch</a:t>
            </a:r>
            <a:endParaRPr sz="140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1507" y="2251470"/>
            <a:ext cx="2014159" cy="472349"/>
          </a:xfrm>
          <a:prstGeom prst="rect">
            <a:avLst/>
          </a:prstGeom>
        </p:spPr>
      </p:pic>
      <p:pic>
        <p:nvPicPr>
          <p:cNvPr id="3" name="object 3"/>
          <p:cNvPicPr/>
          <p:nvPr/>
        </p:nvPicPr>
        <p:blipFill>
          <a:blip r:embed="rId3" cstate="print"/>
          <a:stretch>
            <a:fillRect/>
          </a:stretch>
        </p:blipFill>
        <p:spPr>
          <a:xfrm>
            <a:off x="6443600" y="1874854"/>
            <a:ext cx="2184281" cy="889992"/>
          </a:xfrm>
          <a:prstGeom prst="rect">
            <a:avLst/>
          </a:prstGeom>
        </p:spPr>
      </p:pic>
      <p:pic>
        <p:nvPicPr>
          <p:cNvPr id="4" name="object 4"/>
          <p:cNvPicPr/>
          <p:nvPr/>
        </p:nvPicPr>
        <p:blipFill>
          <a:blip r:embed="rId4" cstate="print"/>
          <a:stretch>
            <a:fillRect/>
          </a:stretch>
        </p:blipFill>
        <p:spPr>
          <a:xfrm>
            <a:off x="761193" y="3091936"/>
            <a:ext cx="1986647" cy="419690"/>
          </a:xfrm>
          <a:prstGeom prst="rect">
            <a:avLst/>
          </a:prstGeom>
        </p:spPr>
      </p:pic>
      <p:pic>
        <p:nvPicPr>
          <p:cNvPr id="5" name="object 5"/>
          <p:cNvPicPr/>
          <p:nvPr/>
        </p:nvPicPr>
        <p:blipFill>
          <a:blip r:embed="rId5" cstate="print"/>
          <a:stretch>
            <a:fillRect/>
          </a:stretch>
        </p:blipFill>
        <p:spPr>
          <a:xfrm>
            <a:off x="6431729" y="916849"/>
            <a:ext cx="2365056" cy="665166"/>
          </a:xfrm>
          <a:prstGeom prst="rect">
            <a:avLst/>
          </a:prstGeom>
        </p:spPr>
      </p:pic>
      <p:pic>
        <p:nvPicPr>
          <p:cNvPr id="6" name="object 6"/>
          <p:cNvPicPr/>
          <p:nvPr/>
        </p:nvPicPr>
        <p:blipFill>
          <a:blip r:embed="rId6" cstate="print"/>
          <a:stretch>
            <a:fillRect/>
          </a:stretch>
        </p:blipFill>
        <p:spPr>
          <a:xfrm>
            <a:off x="6418088" y="3050469"/>
            <a:ext cx="2178224" cy="353692"/>
          </a:xfrm>
          <a:prstGeom prst="rect">
            <a:avLst/>
          </a:prstGeom>
        </p:spPr>
      </p:pic>
      <p:pic>
        <p:nvPicPr>
          <p:cNvPr id="7" name="object 7"/>
          <p:cNvPicPr/>
          <p:nvPr/>
        </p:nvPicPr>
        <p:blipFill>
          <a:blip r:embed="rId7" cstate="print"/>
          <a:stretch>
            <a:fillRect/>
          </a:stretch>
        </p:blipFill>
        <p:spPr>
          <a:xfrm>
            <a:off x="687755" y="5575077"/>
            <a:ext cx="2121408" cy="366071"/>
          </a:xfrm>
          <a:prstGeom prst="rect">
            <a:avLst/>
          </a:prstGeom>
        </p:spPr>
      </p:pic>
      <p:pic>
        <p:nvPicPr>
          <p:cNvPr id="8" name="object 8"/>
          <p:cNvPicPr/>
          <p:nvPr/>
        </p:nvPicPr>
        <p:blipFill>
          <a:blip r:embed="rId8" cstate="print"/>
          <a:stretch>
            <a:fillRect/>
          </a:stretch>
        </p:blipFill>
        <p:spPr>
          <a:xfrm>
            <a:off x="687752" y="3691352"/>
            <a:ext cx="2121406" cy="466864"/>
          </a:xfrm>
          <a:prstGeom prst="rect">
            <a:avLst/>
          </a:prstGeom>
        </p:spPr>
      </p:pic>
      <p:pic>
        <p:nvPicPr>
          <p:cNvPr id="9" name="object 9"/>
          <p:cNvPicPr/>
          <p:nvPr/>
        </p:nvPicPr>
        <p:blipFill>
          <a:blip r:embed="rId9" cstate="print"/>
          <a:stretch>
            <a:fillRect/>
          </a:stretch>
        </p:blipFill>
        <p:spPr>
          <a:xfrm>
            <a:off x="704146" y="4644270"/>
            <a:ext cx="2088632" cy="358045"/>
          </a:xfrm>
          <a:prstGeom prst="rect">
            <a:avLst/>
          </a:prstGeom>
        </p:spPr>
      </p:pic>
      <p:pic>
        <p:nvPicPr>
          <p:cNvPr id="10" name="object 10"/>
          <p:cNvPicPr/>
          <p:nvPr/>
        </p:nvPicPr>
        <p:blipFill>
          <a:blip r:embed="rId10" cstate="print"/>
          <a:stretch>
            <a:fillRect/>
          </a:stretch>
        </p:blipFill>
        <p:spPr>
          <a:xfrm>
            <a:off x="6467110" y="3480106"/>
            <a:ext cx="2254845" cy="719525"/>
          </a:xfrm>
          <a:prstGeom prst="rect">
            <a:avLst/>
          </a:prstGeom>
        </p:spPr>
      </p:pic>
      <p:pic>
        <p:nvPicPr>
          <p:cNvPr id="11" name="object 11"/>
          <p:cNvPicPr/>
          <p:nvPr/>
        </p:nvPicPr>
        <p:blipFill>
          <a:blip r:embed="rId11" cstate="print"/>
          <a:stretch>
            <a:fillRect/>
          </a:stretch>
        </p:blipFill>
        <p:spPr>
          <a:xfrm>
            <a:off x="6443604" y="4405870"/>
            <a:ext cx="2336238" cy="552730"/>
          </a:xfrm>
          <a:prstGeom prst="rect">
            <a:avLst/>
          </a:prstGeom>
        </p:spPr>
      </p:pic>
      <p:pic>
        <p:nvPicPr>
          <p:cNvPr id="12" name="object 12"/>
          <p:cNvPicPr/>
          <p:nvPr/>
        </p:nvPicPr>
        <p:blipFill>
          <a:blip r:embed="rId12" cstate="print"/>
          <a:stretch>
            <a:fillRect/>
          </a:stretch>
        </p:blipFill>
        <p:spPr>
          <a:xfrm>
            <a:off x="741521" y="1202617"/>
            <a:ext cx="2018533" cy="401604"/>
          </a:xfrm>
          <a:prstGeom prst="rect">
            <a:avLst/>
          </a:prstGeom>
        </p:spPr>
      </p:pic>
      <p:pic>
        <p:nvPicPr>
          <p:cNvPr id="13" name="object 13"/>
          <p:cNvPicPr/>
          <p:nvPr/>
        </p:nvPicPr>
        <p:blipFill>
          <a:blip r:embed="rId13" cstate="print"/>
          <a:stretch>
            <a:fillRect/>
          </a:stretch>
        </p:blipFill>
        <p:spPr>
          <a:xfrm>
            <a:off x="3487315" y="2389668"/>
            <a:ext cx="2081127" cy="490552"/>
          </a:xfrm>
          <a:prstGeom prst="rect">
            <a:avLst/>
          </a:prstGeom>
        </p:spPr>
      </p:pic>
      <p:pic>
        <p:nvPicPr>
          <p:cNvPr id="14" name="object 14"/>
          <p:cNvPicPr/>
          <p:nvPr/>
        </p:nvPicPr>
        <p:blipFill>
          <a:blip r:embed="rId14" cstate="print"/>
          <a:stretch>
            <a:fillRect/>
          </a:stretch>
        </p:blipFill>
        <p:spPr>
          <a:xfrm>
            <a:off x="3496382" y="4012353"/>
            <a:ext cx="2088630" cy="498878"/>
          </a:xfrm>
          <a:prstGeom prst="rect">
            <a:avLst/>
          </a:prstGeom>
        </p:spPr>
      </p:pic>
      <p:pic>
        <p:nvPicPr>
          <p:cNvPr id="15" name="object 15"/>
          <p:cNvPicPr/>
          <p:nvPr/>
        </p:nvPicPr>
        <p:blipFill>
          <a:blip r:embed="rId15" cstate="print"/>
          <a:stretch>
            <a:fillRect/>
          </a:stretch>
        </p:blipFill>
        <p:spPr>
          <a:xfrm>
            <a:off x="6470366" y="5198088"/>
            <a:ext cx="2151957" cy="557827"/>
          </a:xfrm>
          <a:prstGeom prst="rect">
            <a:avLst/>
          </a:prstGeom>
        </p:spPr>
      </p:pic>
      <p:pic>
        <p:nvPicPr>
          <p:cNvPr id="16" name="object 16"/>
          <p:cNvPicPr/>
          <p:nvPr/>
        </p:nvPicPr>
        <p:blipFill>
          <a:blip r:embed="rId16" cstate="print"/>
          <a:stretch>
            <a:fillRect/>
          </a:stretch>
        </p:blipFill>
        <p:spPr>
          <a:xfrm>
            <a:off x="3496373" y="5064193"/>
            <a:ext cx="2088630" cy="697214"/>
          </a:xfrm>
          <a:prstGeom prst="rect">
            <a:avLst/>
          </a:prstGeom>
        </p:spPr>
      </p:pic>
      <p:pic>
        <p:nvPicPr>
          <p:cNvPr id="17" name="object 17"/>
          <p:cNvPicPr/>
          <p:nvPr/>
        </p:nvPicPr>
        <p:blipFill>
          <a:blip r:embed="rId17" cstate="print"/>
          <a:stretch>
            <a:fillRect/>
          </a:stretch>
        </p:blipFill>
        <p:spPr>
          <a:xfrm>
            <a:off x="3502080" y="3146835"/>
            <a:ext cx="2069513" cy="448817"/>
          </a:xfrm>
          <a:prstGeom prst="rect">
            <a:avLst/>
          </a:prstGeom>
        </p:spPr>
      </p:pic>
      <p:pic>
        <p:nvPicPr>
          <p:cNvPr id="18" name="object 18"/>
          <p:cNvPicPr/>
          <p:nvPr/>
        </p:nvPicPr>
        <p:blipFill>
          <a:blip r:embed="rId18" cstate="print"/>
          <a:stretch>
            <a:fillRect/>
          </a:stretch>
        </p:blipFill>
        <p:spPr>
          <a:xfrm>
            <a:off x="3496382" y="1171713"/>
            <a:ext cx="2088630" cy="67162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308089"/>
            <a:ext cx="1795145" cy="452120"/>
          </a:xfrm>
          <a:prstGeom prst="rect">
            <a:avLst/>
          </a:prstGeom>
        </p:spPr>
        <p:txBody>
          <a:bodyPr vert="horz" wrap="square" lIns="0" tIns="12700" rIns="0" bIns="0" rtlCol="0">
            <a:spAutoFit/>
          </a:bodyPr>
          <a:lstStyle/>
          <a:p>
            <a:pPr marL="12700">
              <a:lnSpc>
                <a:spcPct val="100000"/>
              </a:lnSpc>
              <a:spcBef>
                <a:spcPts val="100"/>
              </a:spcBef>
            </a:pPr>
            <a:r>
              <a:rPr sz="2800" spc="80" dirty="0">
                <a:latin typeface="Tahoma"/>
                <a:cs typeface="Tahoma"/>
              </a:rPr>
              <a:t>Temporal</a:t>
            </a:r>
            <a:endParaRPr sz="2800">
              <a:latin typeface="Tahoma"/>
              <a:cs typeface="Tahoma"/>
            </a:endParaRPr>
          </a:p>
        </p:txBody>
      </p:sp>
      <p:pic>
        <p:nvPicPr>
          <p:cNvPr id="3" name="object 3"/>
          <p:cNvPicPr/>
          <p:nvPr/>
        </p:nvPicPr>
        <p:blipFill>
          <a:blip r:embed="rId2" cstate="print"/>
          <a:stretch>
            <a:fillRect/>
          </a:stretch>
        </p:blipFill>
        <p:spPr>
          <a:xfrm>
            <a:off x="128425" y="1784833"/>
            <a:ext cx="4515247" cy="2771049"/>
          </a:xfrm>
          <a:prstGeom prst="rect">
            <a:avLst/>
          </a:prstGeom>
        </p:spPr>
      </p:pic>
      <p:pic>
        <p:nvPicPr>
          <p:cNvPr id="4" name="object 4"/>
          <p:cNvPicPr/>
          <p:nvPr/>
        </p:nvPicPr>
        <p:blipFill>
          <a:blip r:embed="rId3" cstate="print"/>
          <a:stretch>
            <a:fillRect/>
          </a:stretch>
        </p:blipFill>
        <p:spPr>
          <a:xfrm>
            <a:off x="5148527" y="85249"/>
            <a:ext cx="3459920" cy="2461527"/>
          </a:xfrm>
          <a:prstGeom prst="rect">
            <a:avLst/>
          </a:prstGeom>
        </p:spPr>
      </p:pic>
      <p:pic>
        <p:nvPicPr>
          <p:cNvPr id="5" name="object 5"/>
          <p:cNvPicPr/>
          <p:nvPr/>
        </p:nvPicPr>
        <p:blipFill>
          <a:blip r:embed="rId4" cstate="print"/>
          <a:stretch>
            <a:fillRect/>
          </a:stretch>
        </p:blipFill>
        <p:spPr>
          <a:xfrm>
            <a:off x="5148525" y="3472669"/>
            <a:ext cx="3459924" cy="2475060"/>
          </a:xfrm>
          <a:prstGeom prst="rect">
            <a:avLst/>
          </a:prstGeom>
        </p:spPr>
      </p:pic>
      <p:sp>
        <p:nvSpPr>
          <p:cNvPr id="6" name="object 6"/>
          <p:cNvSpPr txBox="1"/>
          <p:nvPr/>
        </p:nvSpPr>
        <p:spPr>
          <a:xfrm>
            <a:off x="2179357" y="6480579"/>
            <a:ext cx="2898140" cy="238760"/>
          </a:xfrm>
          <a:prstGeom prst="rect">
            <a:avLst/>
          </a:prstGeom>
        </p:spPr>
        <p:txBody>
          <a:bodyPr vert="horz" wrap="square" lIns="0" tIns="12700" rIns="0" bIns="0" rtlCol="0">
            <a:spAutoFit/>
          </a:bodyPr>
          <a:lstStyle/>
          <a:p>
            <a:pPr marL="12700">
              <a:lnSpc>
                <a:spcPct val="100000"/>
              </a:lnSpc>
              <a:spcBef>
                <a:spcPts val="100"/>
              </a:spcBef>
            </a:pPr>
            <a:r>
              <a:rPr sz="1400" i="1" spc="-145" dirty="0">
                <a:latin typeface="Arial"/>
                <a:cs typeface="Arial"/>
              </a:rPr>
              <a:t>T</a:t>
            </a:r>
            <a:r>
              <a:rPr sz="1400" i="1" spc="-50" dirty="0">
                <a:latin typeface="Arial"/>
                <a:cs typeface="Arial"/>
              </a:rPr>
              <a:t>a</a:t>
            </a:r>
            <a:r>
              <a:rPr sz="1400" i="1" spc="-65" dirty="0">
                <a:latin typeface="Arial"/>
                <a:cs typeface="Arial"/>
              </a:rPr>
              <a:t>k</a:t>
            </a:r>
            <a:r>
              <a:rPr sz="1400" i="1" spc="-25" dirty="0">
                <a:latin typeface="Arial"/>
                <a:cs typeface="Arial"/>
              </a:rPr>
              <a:t>en</a:t>
            </a:r>
            <a:r>
              <a:rPr sz="1400" i="1" spc="-45" dirty="0">
                <a:latin typeface="Arial"/>
                <a:cs typeface="Arial"/>
              </a:rPr>
              <a:t> </a:t>
            </a:r>
            <a:r>
              <a:rPr sz="1400" i="1" spc="10" dirty="0">
                <a:latin typeface="Arial"/>
                <a:cs typeface="Arial"/>
              </a:rPr>
              <a:t>f</a:t>
            </a:r>
            <a:r>
              <a:rPr sz="1400" i="1" spc="-5" dirty="0">
                <a:latin typeface="Arial"/>
                <a:cs typeface="Arial"/>
              </a:rPr>
              <a:t>r</a:t>
            </a:r>
            <a:r>
              <a:rPr sz="1400" i="1" spc="-40" dirty="0">
                <a:latin typeface="Arial"/>
                <a:cs typeface="Arial"/>
              </a:rPr>
              <a:t>om:</a:t>
            </a:r>
            <a:r>
              <a:rPr sz="1400" i="1" spc="-45" dirty="0">
                <a:latin typeface="Arial"/>
                <a:cs typeface="Arial"/>
              </a:rPr>
              <a:t> </a:t>
            </a:r>
            <a:r>
              <a:rPr sz="1400" i="1" spc="30" dirty="0">
                <a:latin typeface="Arial"/>
                <a:cs typeface="Arial"/>
                <a:hlinkClick r:id="rId5"/>
              </a:rPr>
              <a:t>ht</a:t>
            </a:r>
            <a:r>
              <a:rPr sz="1400" i="1" spc="-15" dirty="0">
                <a:latin typeface="Arial"/>
                <a:cs typeface="Arial"/>
                <a:hlinkClick r:id="rId5"/>
              </a:rPr>
              <a:t>tp</a:t>
            </a:r>
            <a:r>
              <a:rPr sz="1400" i="1" spc="75" dirty="0">
                <a:latin typeface="Arial"/>
                <a:cs typeface="Arial"/>
                <a:hlinkClick r:id="rId5"/>
              </a:rPr>
              <a:t>:</a:t>
            </a:r>
            <a:r>
              <a:rPr sz="1400" i="1" spc="-90" dirty="0">
                <a:latin typeface="Arial"/>
                <a:cs typeface="Arial"/>
                <a:hlinkClick r:id="rId5"/>
              </a:rPr>
              <a:t>/</a:t>
            </a:r>
            <a:r>
              <a:rPr sz="1400" i="1" spc="-120" dirty="0">
                <a:latin typeface="Arial"/>
                <a:cs typeface="Arial"/>
                <a:hlinkClick r:id="rId5"/>
              </a:rPr>
              <a:t>/</a:t>
            </a:r>
            <a:r>
              <a:rPr sz="1400" i="1" spc="-10" dirty="0">
                <a:latin typeface="Arial"/>
                <a:cs typeface="Arial"/>
                <a:hlinkClick r:id="rId5"/>
              </a:rPr>
              <a:t>data</a:t>
            </a:r>
            <a:r>
              <a:rPr sz="1400" i="1" dirty="0">
                <a:latin typeface="Arial"/>
                <a:cs typeface="Arial"/>
                <a:hlinkClick r:id="rId5"/>
              </a:rPr>
              <a:t>v</a:t>
            </a:r>
            <a:r>
              <a:rPr sz="1400" i="1" spc="-25" dirty="0">
                <a:latin typeface="Arial"/>
                <a:cs typeface="Arial"/>
                <a:hlinkClick r:id="rId5"/>
              </a:rPr>
              <a:t>isuali</a:t>
            </a:r>
            <a:r>
              <a:rPr sz="1400" i="1" spc="-40" dirty="0">
                <a:latin typeface="Arial"/>
                <a:cs typeface="Arial"/>
                <a:hlinkClick r:id="rId5"/>
              </a:rPr>
              <a:t>z</a:t>
            </a:r>
            <a:r>
              <a:rPr sz="1400" i="1" spc="-25" dirty="0">
                <a:latin typeface="Arial"/>
                <a:cs typeface="Arial"/>
                <a:hlinkClick r:id="rId5"/>
              </a:rPr>
              <a:t>ation</a:t>
            </a:r>
            <a:r>
              <a:rPr sz="1400" i="1" spc="-50" dirty="0">
                <a:latin typeface="Arial"/>
                <a:cs typeface="Arial"/>
                <a:hlinkClick r:id="rId5"/>
              </a:rPr>
              <a:t>.</a:t>
            </a:r>
            <a:r>
              <a:rPr sz="1400" i="1" spc="-25" dirty="0">
                <a:latin typeface="Arial"/>
                <a:cs typeface="Arial"/>
                <a:hlinkClick r:id="rId5"/>
              </a:rPr>
              <a:t>ch</a:t>
            </a:r>
            <a:endParaRPr sz="14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3999" y="6857999"/>
                </a:moveTo>
                <a:lnTo>
                  <a:pt x="0" y="6857999"/>
                </a:lnTo>
                <a:lnTo>
                  <a:pt x="0" y="0"/>
                </a:lnTo>
                <a:lnTo>
                  <a:pt x="9143999" y="0"/>
                </a:lnTo>
                <a:lnTo>
                  <a:pt x="9143999" y="6857999"/>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1982516" y="3121736"/>
            <a:ext cx="5179060" cy="574040"/>
          </a:xfrm>
          <a:prstGeom prst="rect">
            <a:avLst/>
          </a:prstGeom>
        </p:spPr>
        <p:txBody>
          <a:bodyPr vert="horz" wrap="square" lIns="0" tIns="12700" rIns="0" bIns="0" rtlCol="0">
            <a:spAutoFit/>
          </a:bodyPr>
          <a:lstStyle/>
          <a:p>
            <a:pPr marL="12700">
              <a:lnSpc>
                <a:spcPct val="100000"/>
              </a:lnSpc>
              <a:spcBef>
                <a:spcPts val="100"/>
              </a:spcBef>
            </a:pPr>
            <a:r>
              <a:rPr sz="3600" spc="60" dirty="0">
                <a:solidFill>
                  <a:srgbClr val="FFFFFF"/>
                </a:solidFill>
                <a:latin typeface="Tahoma"/>
                <a:cs typeface="Tahoma"/>
              </a:rPr>
              <a:t>Presentation</a:t>
            </a:r>
            <a:r>
              <a:rPr sz="3600" spc="-335" dirty="0">
                <a:solidFill>
                  <a:srgbClr val="FFFFFF"/>
                </a:solidFill>
                <a:latin typeface="Tahoma"/>
                <a:cs typeface="Tahoma"/>
              </a:rPr>
              <a:t> </a:t>
            </a:r>
            <a:r>
              <a:rPr sz="3600" spc="-320" dirty="0">
                <a:solidFill>
                  <a:srgbClr val="FFFFFF"/>
                </a:solidFill>
                <a:latin typeface="Tahoma"/>
                <a:cs typeface="Tahoma"/>
              </a:rPr>
              <a:t>&amp;</a:t>
            </a:r>
            <a:r>
              <a:rPr sz="3600" spc="-335" dirty="0">
                <a:solidFill>
                  <a:srgbClr val="FFFFFF"/>
                </a:solidFill>
                <a:latin typeface="Tahoma"/>
                <a:cs typeface="Tahoma"/>
              </a:rPr>
              <a:t> </a:t>
            </a:r>
            <a:r>
              <a:rPr sz="3600" spc="65" dirty="0">
                <a:solidFill>
                  <a:srgbClr val="FFFFFF"/>
                </a:solidFill>
                <a:latin typeface="Tahoma"/>
                <a:cs typeface="Tahoma"/>
              </a:rPr>
              <a:t>Design</a:t>
            </a:r>
            <a:endParaRPr sz="3600">
              <a:latin typeface="Tahoma"/>
              <a:cs typeface="Tahom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0128" y="99767"/>
            <a:ext cx="1903095" cy="452120"/>
          </a:xfrm>
          <a:prstGeom prst="rect">
            <a:avLst/>
          </a:prstGeom>
        </p:spPr>
        <p:txBody>
          <a:bodyPr vert="horz" wrap="square" lIns="0" tIns="12700" rIns="0" bIns="0" rtlCol="0">
            <a:spAutoFit/>
          </a:bodyPr>
          <a:lstStyle/>
          <a:p>
            <a:pPr marL="12700">
              <a:lnSpc>
                <a:spcPct val="100000"/>
              </a:lnSpc>
              <a:spcBef>
                <a:spcPts val="100"/>
              </a:spcBef>
            </a:pPr>
            <a:r>
              <a:rPr sz="2800" b="0" spc="-5" dirty="0">
                <a:latin typeface="Microsoft Sans Serif"/>
                <a:cs typeface="Microsoft Sans Serif"/>
              </a:rPr>
              <a:t>RawGraphs</a:t>
            </a:r>
            <a:endParaRPr sz="2800">
              <a:latin typeface="Microsoft Sans Serif"/>
              <a:cs typeface="Microsoft Sans Serif"/>
            </a:endParaRPr>
          </a:p>
        </p:txBody>
      </p:sp>
      <p:sp>
        <p:nvSpPr>
          <p:cNvPr id="3" name="object 3"/>
          <p:cNvSpPr txBox="1"/>
          <p:nvPr/>
        </p:nvSpPr>
        <p:spPr>
          <a:xfrm>
            <a:off x="5500135" y="101799"/>
            <a:ext cx="3571240"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10" dirty="0">
                <a:latin typeface="Arial"/>
                <a:cs typeface="Arial"/>
              </a:rPr>
              <a:t>tps</a:t>
            </a:r>
            <a:r>
              <a:rPr sz="2400" i="1" spc="140" dirty="0">
                <a:latin typeface="Arial"/>
                <a:cs typeface="Arial"/>
              </a:rPr>
              <a:t>:</a:t>
            </a:r>
            <a:r>
              <a:rPr sz="2400" b="1" i="1" spc="-275" dirty="0">
                <a:latin typeface="Trebuchet MS"/>
                <a:cs typeface="Trebuchet MS"/>
              </a:rPr>
              <a:t>/</a:t>
            </a:r>
            <a:r>
              <a:rPr sz="2400" b="1" i="1" spc="-220" dirty="0">
                <a:latin typeface="Trebuchet MS"/>
                <a:cs typeface="Trebuchet MS"/>
              </a:rPr>
              <a:t> </a:t>
            </a:r>
            <a:r>
              <a:rPr sz="2400" i="1" spc="285" dirty="0">
                <a:latin typeface="Arial"/>
                <a:cs typeface="Arial"/>
                <a:hlinkClick r:id="rId2"/>
              </a:rPr>
              <a:t>ww</a:t>
            </a:r>
            <a:r>
              <a:rPr sz="2400" i="1" spc="200" dirty="0">
                <a:latin typeface="Arial"/>
                <a:cs typeface="Arial"/>
                <a:hlinkClick r:id="rId2"/>
              </a:rPr>
              <a:t>w</a:t>
            </a:r>
            <a:r>
              <a:rPr sz="2400" i="1" spc="-35" dirty="0">
                <a:latin typeface="Arial"/>
                <a:cs typeface="Arial"/>
                <a:hlinkClick r:id="rId2"/>
              </a:rPr>
              <a:t>.</a:t>
            </a:r>
            <a:r>
              <a:rPr sz="2400" i="1" spc="-50" dirty="0">
                <a:latin typeface="Arial"/>
                <a:cs typeface="Arial"/>
                <a:hlinkClick r:id="rId2"/>
              </a:rPr>
              <a:t>r</a:t>
            </a:r>
            <a:r>
              <a:rPr sz="2400" i="1" spc="95" dirty="0">
                <a:latin typeface="Arial"/>
                <a:cs typeface="Arial"/>
                <a:hlinkClick r:id="rId2"/>
              </a:rPr>
              <a:t>a</a:t>
            </a:r>
            <a:r>
              <a:rPr sz="2400" i="1" spc="110" dirty="0">
                <a:latin typeface="Arial"/>
                <a:cs typeface="Arial"/>
                <a:hlinkClick r:id="rId2"/>
              </a:rPr>
              <a:t>w</a:t>
            </a:r>
            <a:r>
              <a:rPr sz="2400" i="1" spc="70" dirty="0">
                <a:latin typeface="Arial"/>
                <a:cs typeface="Arial"/>
                <a:hlinkClick r:id="rId2"/>
              </a:rPr>
              <a:t>g</a:t>
            </a:r>
            <a:r>
              <a:rPr sz="2400" i="1" spc="30" dirty="0">
                <a:latin typeface="Arial"/>
                <a:cs typeface="Arial"/>
                <a:hlinkClick r:id="rId2"/>
              </a:rPr>
              <a:t>r</a:t>
            </a:r>
            <a:r>
              <a:rPr sz="2400" i="1" spc="-10" dirty="0">
                <a:latin typeface="Arial"/>
                <a:cs typeface="Arial"/>
                <a:hlinkClick r:id="rId2"/>
              </a:rPr>
              <a:t>aph</a:t>
            </a:r>
            <a:r>
              <a:rPr sz="2400" i="1" spc="-20" dirty="0">
                <a:latin typeface="Arial"/>
                <a:cs typeface="Arial"/>
                <a:hlinkClick r:id="rId2"/>
              </a:rPr>
              <a:t>s</a:t>
            </a:r>
            <a:r>
              <a:rPr sz="2400" i="1" spc="-35" dirty="0">
                <a:latin typeface="Arial"/>
                <a:cs typeface="Arial"/>
                <a:hlinkClick r:id="rId2"/>
              </a:rPr>
              <a:t>.io</a:t>
            </a:r>
            <a:endParaRPr sz="2400">
              <a:latin typeface="Arial"/>
              <a:cs typeface="Arial"/>
            </a:endParaRPr>
          </a:p>
        </p:txBody>
      </p:sp>
      <p:pic>
        <p:nvPicPr>
          <p:cNvPr id="4" name="object 4"/>
          <p:cNvPicPr/>
          <p:nvPr/>
        </p:nvPicPr>
        <p:blipFill>
          <a:blip r:embed="rId3" cstate="print"/>
          <a:stretch>
            <a:fillRect/>
          </a:stretch>
        </p:blipFill>
        <p:spPr>
          <a:xfrm>
            <a:off x="297375" y="1007766"/>
            <a:ext cx="8648053" cy="43876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85402" y="62865"/>
            <a:ext cx="2887345" cy="330200"/>
          </a:xfrm>
          <a:prstGeom prst="rect">
            <a:avLst/>
          </a:prstGeom>
        </p:spPr>
        <p:txBody>
          <a:bodyPr vert="horz" wrap="square" lIns="0" tIns="12700" rIns="0" bIns="0" rtlCol="0">
            <a:spAutoFit/>
          </a:bodyPr>
          <a:lstStyle/>
          <a:p>
            <a:pPr marL="12700">
              <a:lnSpc>
                <a:spcPct val="100000"/>
              </a:lnSpc>
              <a:spcBef>
                <a:spcPts val="100"/>
              </a:spcBef>
            </a:pPr>
            <a:r>
              <a:rPr b="0" i="1" spc="15" dirty="0">
                <a:latin typeface="Arial"/>
                <a:cs typeface="Arial"/>
              </a:rPr>
              <a:t>http://data-illustrator.com</a:t>
            </a:r>
          </a:p>
        </p:txBody>
      </p:sp>
      <p:pic>
        <p:nvPicPr>
          <p:cNvPr id="3" name="object 3"/>
          <p:cNvPicPr/>
          <p:nvPr/>
        </p:nvPicPr>
        <p:blipFill>
          <a:blip r:embed="rId2" cstate="print"/>
          <a:stretch>
            <a:fillRect/>
          </a:stretch>
        </p:blipFill>
        <p:spPr>
          <a:xfrm>
            <a:off x="291965" y="1172718"/>
            <a:ext cx="8110372" cy="5492195"/>
          </a:xfrm>
          <a:prstGeom prst="rect">
            <a:avLst/>
          </a:prstGeom>
        </p:spPr>
      </p:pic>
      <p:pic>
        <p:nvPicPr>
          <p:cNvPr id="4" name="object 4"/>
          <p:cNvPicPr/>
          <p:nvPr/>
        </p:nvPicPr>
        <p:blipFill>
          <a:blip r:embed="rId3" cstate="print"/>
          <a:stretch>
            <a:fillRect/>
          </a:stretch>
        </p:blipFill>
        <p:spPr>
          <a:xfrm>
            <a:off x="188504" y="242936"/>
            <a:ext cx="2733312" cy="767992"/>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685799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52400" y="127000"/>
            <a:ext cx="2714341" cy="560299"/>
          </a:xfrm>
          <a:prstGeom prst="rect">
            <a:avLst/>
          </a:prstGeom>
        </p:spPr>
      </p:pic>
      <p:sp>
        <p:nvSpPr>
          <p:cNvPr id="3" name="object 3"/>
          <p:cNvSpPr txBox="1">
            <a:spLocks noGrp="1"/>
          </p:cNvSpPr>
          <p:nvPr>
            <p:ph type="title"/>
          </p:nvPr>
        </p:nvSpPr>
        <p:spPr>
          <a:xfrm>
            <a:off x="6321233" y="62865"/>
            <a:ext cx="2750820" cy="330200"/>
          </a:xfrm>
          <a:prstGeom prst="rect">
            <a:avLst/>
          </a:prstGeom>
        </p:spPr>
        <p:txBody>
          <a:bodyPr vert="horz" wrap="square" lIns="0" tIns="12700" rIns="0" bIns="0" rtlCol="0">
            <a:spAutoFit/>
          </a:bodyPr>
          <a:lstStyle/>
          <a:p>
            <a:pPr marL="12700">
              <a:lnSpc>
                <a:spcPct val="100000"/>
              </a:lnSpc>
              <a:spcBef>
                <a:spcPts val="100"/>
              </a:spcBef>
            </a:pPr>
            <a:r>
              <a:rPr b="0" i="1" spc="5" dirty="0">
                <a:latin typeface="Arial"/>
                <a:cs typeface="Arial"/>
              </a:rPr>
              <a:t>https://charticulator.com</a:t>
            </a:r>
          </a:p>
        </p:txBody>
      </p:sp>
      <p:pic>
        <p:nvPicPr>
          <p:cNvPr id="4" name="object 4"/>
          <p:cNvPicPr/>
          <p:nvPr/>
        </p:nvPicPr>
        <p:blipFill>
          <a:blip r:embed="rId3" cstate="print"/>
          <a:stretch>
            <a:fillRect/>
          </a:stretch>
        </p:blipFill>
        <p:spPr>
          <a:xfrm>
            <a:off x="152400" y="915900"/>
            <a:ext cx="8839200" cy="571071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875280" cy="452120"/>
          </a:xfrm>
          <a:prstGeom prst="rect">
            <a:avLst/>
          </a:prstGeom>
        </p:spPr>
        <p:txBody>
          <a:bodyPr vert="horz" wrap="square" lIns="0" tIns="12700" rIns="0" bIns="0" rtlCol="0">
            <a:spAutoFit/>
          </a:bodyPr>
          <a:lstStyle/>
          <a:p>
            <a:pPr marL="12700">
              <a:lnSpc>
                <a:spcPct val="100000"/>
              </a:lnSpc>
              <a:spcBef>
                <a:spcPts val="100"/>
              </a:spcBef>
            </a:pPr>
            <a:r>
              <a:rPr sz="2800" spc="85" dirty="0">
                <a:latin typeface="Tahoma"/>
                <a:cs typeface="Tahoma"/>
              </a:rPr>
              <a:t>Vector</a:t>
            </a:r>
            <a:r>
              <a:rPr sz="2800" spc="-265" dirty="0">
                <a:latin typeface="Tahoma"/>
                <a:cs typeface="Tahoma"/>
              </a:rPr>
              <a:t> </a:t>
            </a:r>
            <a:r>
              <a:rPr sz="2800" spc="45" dirty="0">
                <a:latin typeface="Tahoma"/>
                <a:cs typeface="Tahoma"/>
              </a:rPr>
              <a:t>Drawing</a:t>
            </a:r>
            <a:endParaRPr sz="2800">
              <a:latin typeface="Tahoma"/>
              <a:cs typeface="Tahoma"/>
            </a:endParaRPr>
          </a:p>
        </p:txBody>
      </p:sp>
      <p:pic>
        <p:nvPicPr>
          <p:cNvPr id="3" name="object 3"/>
          <p:cNvPicPr/>
          <p:nvPr/>
        </p:nvPicPr>
        <p:blipFill>
          <a:blip r:embed="rId2" cstate="print"/>
          <a:stretch>
            <a:fillRect/>
          </a:stretch>
        </p:blipFill>
        <p:spPr>
          <a:xfrm>
            <a:off x="228600" y="950475"/>
            <a:ext cx="4197174" cy="2808299"/>
          </a:xfrm>
          <a:prstGeom prst="rect">
            <a:avLst/>
          </a:prstGeom>
        </p:spPr>
      </p:pic>
      <p:sp>
        <p:nvSpPr>
          <p:cNvPr id="4" name="object 4"/>
          <p:cNvSpPr txBox="1"/>
          <p:nvPr/>
        </p:nvSpPr>
        <p:spPr>
          <a:xfrm>
            <a:off x="301625" y="3910965"/>
            <a:ext cx="1728470" cy="330200"/>
          </a:xfrm>
          <a:prstGeom prst="rect">
            <a:avLst/>
          </a:prstGeom>
        </p:spPr>
        <p:txBody>
          <a:bodyPr vert="horz" wrap="square" lIns="0" tIns="12700" rIns="0" bIns="0" rtlCol="0">
            <a:spAutoFit/>
          </a:bodyPr>
          <a:lstStyle/>
          <a:p>
            <a:pPr marL="12700">
              <a:lnSpc>
                <a:spcPct val="100000"/>
              </a:lnSpc>
              <a:spcBef>
                <a:spcPts val="100"/>
              </a:spcBef>
            </a:pPr>
            <a:r>
              <a:rPr sz="2000" spc="55" dirty="0">
                <a:latin typeface="Lucida Sans Unicode"/>
                <a:cs typeface="Lucida Sans Unicode"/>
              </a:rPr>
              <a:t>Google</a:t>
            </a:r>
            <a:r>
              <a:rPr sz="2000" spc="-140" dirty="0">
                <a:latin typeface="Lucida Sans Unicode"/>
                <a:cs typeface="Lucida Sans Unicode"/>
              </a:rPr>
              <a:t> </a:t>
            </a:r>
            <a:r>
              <a:rPr sz="2000" spc="10" dirty="0">
                <a:latin typeface="Lucida Sans Unicode"/>
                <a:cs typeface="Lucida Sans Unicode"/>
              </a:rPr>
              <a:t>Slides</a:t>
            </a:r>
            <a:endParaRPr sz="2000">
              <a:latin typeface="Lucida Sans Unicode"/>
              <a:cs typeface="Lucida Sans Unicode"/>
            </a:endParaRPr>
          </a:p>
        </p:txBody>
      </p:sp>
      <p:pic>
        <p:nvPicPr>
          <p:cNvPr id="5" name="object 5"/>
          <p:cNvPicPr/>
          <p:nvPr/>
        </p:nvPicPr>
        <p:blipFill>
          <a:blip r:embed="rId3" cstate="print"/>
          <a:stretch>
            <a:fillRect/>
          </a:stretch>
        </p:blipFill>
        <p:spPr>
          <a:xfrm>
            <a:off x="4474635" y="950475"/>
            <a:ext cx="4669364" cy="2808300"/>
          </a:xfrm>
          <a:prstGeom prst="rect">
            <a:avLst/>
          </a:prstGeom>
        </p:spPr>
      </p:pic>
      <p:sp>
        <p:nvSpPr>
          <p:cNvPr id="6" name="object 6"/>
          <p:cNvSpPr txBox="1"/>
          <p:nvPr/>
        </p:nvSpPr>
        <p:spPr>
          <a:xfrm>
            <a:off x="5631013" y="3821639"/>
            <a:ext cx="3381375" cy="635000"/>
          </a:xfrm>
          <a:prstGeom prst="rect">
            <a:avLst/>
          </a:prstGeom>
        </p:spPr>
        <p:txBody>
          <a:bodyPr vert="horz" wrap="square" lIns="0" tIns="12700" rIns="0" bIns="0" rtlCol="0">
            <a:spAutoFit/>
          </a:bodyPr>
          <a:lstStyle/>
          <a:p>
            <a:pPr marL="12700" marR="5080" indent="1661160">
              <a:lnSpc>
                <a:spcPct val="100000"/>
              </a:lnSpc>
              <a:spcBef>
                <a:spcPts val="100"/>
              </a:spcBef>
            </a:pPr>
            <a:r>
              <a:rPr sz="2000" spc="50" dirty="0">
                <a:latin typeface="Lucida Sans Unicode"/>
                <a:cs typeface="Lucida Sans Unicode"/>
              </a:rPr>
              <a:t>Method</a:t>
            </a:r>
            <a:r>
              <a:rPr sz="2000" spc="-140" dirty="0">
                <a:latin typeface="Lucida Sans Unicode"/>
                <a:cs typeface="Lucida Sans Unicode"/>
              </a:rPr>
              <a:t> </a:t>
            </a:r>
            <a:r>
              <a:rPr sz="2000" spc="55" dirty="0">
                <a:latin typeface="Lucida Sans Unicode"/>
                <a:cs typeface="Lucida Sans Unicode"/>
              </a:rPr>
              <a:t>Draw  </a:t>
            </a:r>
            <a:r>
              <a:rPr sz="2000" spc="-15" dirty="0">
                <a:latin typeface="Lucida Sans Unicode"/>
                <a:cs typeface="Lucida Sans Unicode"/>
              </a:rPr>
              <a:t>(</a:t>
            </a:r>
            <a:r>
              <a:rPr sz="2000" u="heavy" spc="-15" dirty="0">
                <a:solidFill>
                  <a:srgbClr val="0097A7"/>
                </a:solidFill>
                <a:uFill>
                  <a:solidFill>
                    <a:srgbClr val="0097A7"/>
                  </a:solidFill>
                </a:uFill>
                <a:latin typeface="Lucida Sans Unicode"/>
                <a:cs typeface="Lucida Sans Unicode"/>
                <a:hlinkClick r:id="rId4"/>
              </a:rPr>
              <a:t>https://editor.method.ac/</a:t>
            </a:r>
            <a:r>
              <a:rPr sz="2000" spc="-15" dirty="0">
                <a:latin typeface="Lucida Sans Unicode"/>
                <a:cs typeface="Lucida Sans Unicode"/>
              </a:rPr>
              <a:t>)</a:t>
            </a:r>
            <a:endParaRPr sz="2000">
              <a:latin typeface="Lucida Sans Unicode"/>
              <a:cs typeface="Lucida Sans Unicode"/>
            </a:endParaRPr>
          </a:p>
        </p:txBody>
      </p:sp>
      <p:pic>
        <p:nvPicPr>
          <p:cNvPr id="7" name="object 7"/>
          <p:cNvPicPr/>
          <p:nvPr/>
        </p:nvPicPr>
        <p:blipFill>
          <a:blip r:embed="rId5" cstate="print"/>
          <a:stretch>
            <a:fillRect/>
          </a:stretch>
        </p:blipFill>
        <p:spPr>
          <a:xfrm>
            <a:off x="228600" y="4347727"/>
            <a:ext cx="4197175" cy="2510272"/>
          </a:xfrm>
          <a:prstGeom prst="rect">
            <a:avLst/>
          </a:prstGeom>
        </p:spPr>
      </p:pic>
      <p:sp>
        <p:nvSpPr>
          <p:cNvPr id="8" name="object 8"/>
          <p:cNvSpPr txBox="1"/>
          <p:nvPr/>
        </p:nvSpPr>
        <p:spPr>
          <a:xfrm>
            <a:off x="4645025" y="6406365"/>
            <a:ext cx="2178050" cy="330200"/>
          </a:xfrm>
          <a:prstGeom prst="rect">
            <a:avLst/>
          </a:prstGeom>
        </p:spPr>
        <p:txBody>
          <a:bodyPr vert="horz" wrap="square" lIns="0" tIns="12700" rIns="0" bIns="0" rtlCol="0">
            <a:spAutoFit/>
          </a:bodyPr>
          <a:lstStyle/>
          <a:p>
            <a:pPr marL="12700">
              <a:lnSpc>
                <a:spcPct val="100000"/>
              </a:lnSpc>
              <a:spcBef>
                <a:spcPts val="100"/>
              </a:spcBef>
            </a:pPr>
            <a:r>
              <a:rPr sz="2000" spc="55" dirty="0">
                <a:latin typeface="Lucida Sans Unicode"/>
                <a:cs typeface="Lucida Sans Unicode"/>
                <a:hlinkClick r:id="rId6"/>
              </a:rPr>
              <a:t>www.janvas.com</a:t>
            </a:r>
            <a:endParaRPr sz="2000">
              <a:latin typeface="Lucida Sans Unicode"/>
              <a:cs typeface="Lucida Sans Unicod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1172210" cy="452120"/>
          </a:xfrm>
          <a:prstGeom prst="rect">
            <a:avLst/>
          </a:prstGeom>
        </p:spPr>
        <p:txBody>
          <a:bodyPr vert="horz" wrap="square" lIns="0" tIns="12700" rIns="0" bIns="0" rtlCol="0">
            <a:spAutoFit/>
          </a:bodyPr>
          <a:lstStyle/>
          <a:p>
            <a:pPr marL="12700">
              <a:lnSpc>
                <a:spcPct val="100000"/>
              </a:lnSpc>
              <a:spcBef>
                <a:spcPts val="100"/>
              </a:spcBef>
            </a:pPr>
            <a:r>
              <a:rPr sz="2800" spc="80" dirty="0">
                <a:latin typeface="Tahoma"/>
                <a:cs typeface="Tahoma"/>
              </a:rPr>
              <a:t>Recap</a:t>
            </a:r>
            <a:endParaRPr sz="2800">
              <a:latin typeface="Tahoma"/>
              <a:cs typeface="Tahoma"/>
            </a:endParaRPr>
          </a:p>
        </p:txBody>
      </p:sp>
      <p:sp>
        <p:nvSpPr>
          <p:cNvPr id="3" name="object 3"/>
          <p:cNvSpPr txBox="1">
            <a:spLocks noGrp="1"/>
          </p:cNvSpPr>
          <p:nvPr>
            <p:ph type="body" idx="1"/>
          </p:nvPr>
        </p:nvSpPr>
        <p:spPr>
          <a:prstGeom prst="rect">
            <a:avLst/>
          </a:prstGeom>
        </p:spPr>
        <p:txBody>
          <a:bodyPr vert="horz" wrap="square" lIns="0" tIns="66040" rIns="0" bIns="0" rtlCol="0">
            <a:spAutoFit/>
          </a:bodyPr>
          <a:lstStyle/>
          <a:p>
            <a:pPr marL="610235" indent="-412750">
              <a:lnSpc>
                <a:spcPct val="100000"/>
              </a:lnSpc>
              <a:spcBef>
                <a:spcPts val="520"/>
              </a:spcBef>
              <a:buFont typeface="Arial MT"/>
              <a:buChar char="●"/>
              <a:tabLst>
                <a:tab pos="610870" algn="l"/>
                <a:tab pos="611505" algn="l"/>
              </a:tabLst>
            </a:pPr>
            <a:r>
              <a:rPr spc="50" dirty="0"/>
              <a:t>Simple</a:t>
            </a:r>
            <a:r>
              <a:rPr spc="-170" dirty="0"/>
              <a:t> </a:t>
            </a:r>
            <a:r>
              <a:rPr spc="-40" dirty="0"/>
              <a:t>&amp;</a:t>
            </a:r>
            <a:r>
              <a:rPr spc="-170" dirty="0"/>
              <a:t> </a:t>
            </a:r>
            <a:r>
              <a:rPr spc="-45" dirty="0"/>
              <a:t>quick:</a:t>
            </a:r>
            <a:r>
              <a:rPr spc="-170" dirty="0"/>
              <a:t> </a:t>
            </a:r>
            <a:r>
              <a:rPr spc="125" dirty="0"/>
              <a:t>Data</a:t>
            </a:r>
            <a:r>
              <a:rPr spc="-170" dirty="0"/>
              <a:t> </a:t>
            </a:r>
            <a:r>
              <a:rPr spc="114" dirty="0"/>
              <a:t>Wrapper</a:t>
            </a:r>
          </a:p>
          <a:p>
            <a:pPr marL="610235" indent="-412750">
              <a:lnSpc>
                <a:spcPct val="100000"/>
              </a:lnSpc>
              <a:spcBef>
                <a:spcPts val="420"/>
              </a:spcBef>
              <a:buFont typeface="Arial MT"/>
              <a:buChar char="●"/>
              <a:tabLst>
                <a:tab pos="610870" algn="l"/>
                <a:tab pos="611505" algn="l"/>
              </a:tabLst>
            </a:pPr>
            <a:r>
              <a:rPr spc="65" dirty="0"/>
              <a:t>Scatterplots</a:t>
            </a:r>
            <a:r>
              <a:rPr spc="-170" dirty="0"/>
              <a:t> </a:t>
            </a:r>
            <a:r>
              <a:rPr spc="-530" dirty="0"/>
              <a:t>+</a:t>
            </a:r>
            <a:r>
              <a:rPr spc="-170" dirty="0"/>
              <a:t> </a:t>
            </a:r>
            <a:r>
              <a:rPr spc="-25" dirty="0"/>
              <a:t>distributions:</a:t>
            </a:r>
            <a:r>
              <a:rPr spc="-170" dirty="0"/>
              <a:t> </a:t>
            </a:r>
            <a:r>
              <a:rPr spc="45" dirty="0"/>
              <a:t>Polestar</a:t>
            </a:r>
          </a:p>
          <a:p>
            <a:pPr marL="610235" indent="-412750">
              <a:lnSpc>
                <a:spcPct val="100000"/>
              </a:lnSpc>
              <a:spcBef>
                <a:spcPts val="420"/>
              </a:spcBef>
              <a:buFont typeface="Arial MT"/>
              <a:buChar char="●"/>
              <a:tabLst>
                <a:tab pos="610870" algn="l"/>
                <a:tab pos="611505" algn="l"/>
              </a:tabLst>
            </a:pPr>
            <a:r>
              <a:rPr spc="25" dirty="0"/>
              <a:t>Alternatively</a:t>
            </a:r>
            <a:r>
              <a:rPr spc="-165" dirty="0"/>
              <a:t> </a:t>
            </a:r>
            <a:r>
              <a:rPr spc="110" dirty="0"/>
              <a:t>Raw</a:t>
            </a:r>
            <a:r>
              <a:rPr spc="-160" dirty="0"/>
              <a:t> </a:t>
            </a:r>
            <a:r>
              <a:rPr spc="25" dirty="0"/>
              <a:t>graphs,</a:t>
            </a:r>
            <a:r>
              <a:rPr spc="-160" dirty="0"/>
              <a:t> </a:t>
            </a:r>
            <a:r>
              <a:rPr spc="45" dirty="0"/>
              <a:t>but</a:t>
            </a:r>
            <a:r>
              <a:rPr spc="-160" dirty="0"/>
              <a:t> </a:t>
            </a:r>
            <a:r>
              <a:rPr spc="25" dirty="0"/>
              <a:t>requires</a:t>
            </a:r>
            <a:r>
              <a:rPr spc="-160" dirty="0"/>
              <a:t> </a:t>
            </a:r>
            <a:r>
              <a:rPr spc="-10" dirty="0"/>
              <a:t>Illustrator</a:t>
            </a:r>
            <a:r>
              <a:rPr spc="-160" dirty="0"/>
              <a:t> </a:t>
            </a:r>
            <a:r>
              <a:rPr spc="105" dirty="0"/>
              <a:t>pass</a:t>
            </a:r>
          </a:p>
          <a:p>
            <a:pPr marL="610235" indent="-412750">
              <a:lnSpc>
                <a:spcPct val="100000"/>
              </a:lnSpc>
              <a:spcBef>
                <a:spcPts val="420"/>
              </a:spcBef>
              <a:buFont typeface="Arial MT"/>
              <a:buChar char="●"/>
              <a:tabLst>
                <a:tab pos="610870" algn="l"/>
                <a:tab pos="611505" algn="l"/>
              </a:tabLst>
            </a:pPr>
            <a:r>
              <a:rPr dirty="0"/>
              <a:t>Python:</a:t>
            </a:r>
            <a:r>
              <a:rPr spc="-165" dirty="0"/>
              <a:t> </a:t>
            </a:r>
            <a:r>
              <a:rPr spc="95" dirty="0"/>
              <a:t>Seaborn</a:t>
            </a:r>
            <a:r>
              <a:rPr spc="-160" dirty="0"/>
              <a:t> </a:t>
            </a:r>
            <a:r>
              <a:rPr spc="40" dirty="0"/>
              <a:t>(static),</a:t>
            </a:r>
            <a:r>
              <a:rPr spc="-165" dirty="0"/>
              <a:t> </a:t>
            </a:r>
            <a:r>
              <a:rPr spc="25" dirty="0"/>
              <a:t>Bokeh</a:t>
            </a:r>
            <a:r>
              <a:rPr spc="-160" dirty="0"/>
              <a:t> </a:t>
            </a:r>
            <a:r>
              <a:rPr dirty="0"/>
              <a:t>or</a:t>
            </a:r>
            <a:r>
              <a:rPr spc="-165" dirty="0"/>
              <a:t> </a:t>
            </a:r>
            <a:r>
              <a:rPr spc="-10" dirty="0"/>
              <a:t>Plotly</a:t>
            </a:r>
            <a:r>
              <a:rPr spc="-160" dirty="0"/>
              <a:t> </a:t>
            </a:r>
            <a:r>
              <a:rPr spc="75" dirty="0"/>
              <a:t>(interactive)</a:t>
            </a:r>
          </a:p>
          <a:p>
            <a:pPr marL="610235" indent="-412750">
              <a:lnSpc>
                <a:spcPct val="100000"/>
              </a:lnSpc>
              <a:spcBef>
                <a:spcPts val="420"/>
              </a:spcBef>
              <a:buFont typeface="Arial MT"/>
              <a:buChar char="●"/>
              <a:tabLst>
                <a:tab pos="610870" algn="l"/>
                <a:tab pos="611505" algn="l"/>
              </a:tabLst>
            </a:pPr>
            <a:r>
              <a:rPr spc="25" dirty="0"/>
              <a:t>Powerful</a:t>
            </a:r>
            <a:r>
              <a:rPr spc="-170" dirty="0"/>
              <a:t> </a:t>
            </a:r>
            <a:r>
              <a:rPr spc="-40" dirty="0"/>
              <a:t>&amp;</a:t>
            </a:r>
            <a:r>
              <a:rPr spc="-170" dirty="0"/>
              <a:t> </a:t>
            </a:r>
            <a:r>
              <a:rPr spc="10" dirty="0"/>
              <a:t>customized:</a:t>
            </a:r>
            <a:r>
              <a:rPr spc="-170" dirty="0"/>
              <a:t> </a:t>
            </a:r>
            <a:r>
              <a:rPr spc="-95" dirty="0"/>
              <a:t>D3</a:t>
            </a:r>
            <a:r>
              <a:rPr spc="-170" dirty="0"/>
              <a:t> </a:t>
            </a:r>
            <a:r>
              <a:rPr spc="60" dirty="0"/>
              <a:t>(start</a:t>
            </a:r>
            <a:r>
              <a:rPr spc="-170" dirty="0"/>
              <a:t> </a:t>
            </a:r>
            <a:r>
              <a:rPr spc="65" dirty="0"/>
              <a:t>early!)</a:t>
            </a:r>
          </a:p>
          <a:p>
            <a:pPr marL="610235" indent="-412750">
              <a:lnSpc>
                <a:spcPct val="100000"/>
              </a:lnSpc>
              <a:spcBef>
                <a:spcPts val="420"/>
              </a:spcBef>
              <a:buFont typeface="Arial MT"/>
              <a:buChar char="●"/>
              <a:tabLst>
                <a:tab pos="610870" algn="l"/>
                <a:tab pos="611505" algn="l"/>
              </a:tabLst>
            </a:pPr>
            <a:r>
              <a:rPr spc="30" dirty="0"/>
              <a:t>Graphs:</a:t>
            </a:r>
            <a:r>
              <a:rPr spc="-180" dirty="0"/>
              <a:t> </a:t>
            </a:r>
            <a:r>
              <a:rPr spc="-5" dirty="0"/>
              <a:t>Gephi,</a:t>
            </a:r>
            <a:r>
              <a:rPr spc="-175" dirty="0"/>
              <a:t> </a:t>
            </a:r>
            <a:r>
              <a:rPr spc="10" dirty="0"/>
              <a:t>Palladio,</a:t>
            </a:r>
            <a:r>
              <a:rPr spc="-175" dirty="0"/>
              <a:t> </a:t>
            </a:r>
            <a:r>
              <a:rPr spc="15" dirty="0"/>
              <a:t>Vistorian</a:t>
            </a:r>
          </a:p>
          <a:p>
            <a:pPr marL="610235" marR="1827530" indent="-412750">
              <a:lnSpc>
                <a:spcPct val="114599"/>
              </a:lnSpc>
              <a:buFont typeface="Arial MT"/>
              <a:buChar char="●"/>
              <a:tabLst>
                <a:tab pos="610870" algn="l"/>
                <a:tab pos="611505" algn="l"/>
              </a:tabLst>
            </a:pPr>
            <a:r>
              <a:rPr spc="35" dirty="0"/>
              <a:t>Customized</a:t>
            </a:r>
            <a:r>
              <a:rPr spc="-170" dirty="0"/>
              <a:t> </a:t>
            </a:r>
            <a:r>
              <a:rPr spc="-40" dirty="0"/>
              <a:t>&amp;</a:t>
            </a:r>
            <a:r>
              <a:rPr spc="-165" dirty="0"/>
              <a:t> </a:t>
            </a:r>
            <a:r>
              <a:rPr spc="5" dirty="0"/>
              <a:t>no-coding:</a:t>
            </a:r>
            <a:r>
              <a:rPr spc="-170" dirty="0"/>
              <a:t> </a:t>
            </a:r>
            <a:r>
              <a:rPr spc="125" dirty="0"/>
              <a:t>Data</a:t>
            </a:r>
            <a:r>
              <a:rPr spc="-165" dirty="0"/>
              <a:t> </a:t>
            </a:r>
            <a:r>
              <a:rPr spc="-40" dirty="0"/>
              <a:t>Illustrator, </a:t>
            </a:r>
            <a:r>
              <a:rPr spc="-745" dirty="0"/>
              <a:t> </a:t>
            </a:r>
            <a:r>
              <a:rPr spc="60" dirty="0"/>
              <a:t>Charticulator</a:t>
            </a:r>
          </a:p>
          <a:p>
            <a:pPr marL="610235" indent="-412750">
              <a:lnSpc>
                <a:spcPct val="100000"/>
              </a:lnSpc>
              <a:spcBef>
                <a:spcPts val="420"/>
              </a:spcBef>
              <a:buFont typeface="Arial MT"/>
              <a:buChar char="●"/>
              <a:tabLst>
                <a:tab pos="610870" algn="l"/>
                <a:tab pos="611505" algn="l"/>
              </a:tabLst>
            </a:pPr>
            <a:r>
              <a:rPr spc="75" dirty="0"/>
              <a:t>Vector</a:t>
            </a:r>
            <a:r>
              <a:rPr spc="-170" dirty="0"/>
              <a:t> </a:t>
            </a:r>
            <a:r>
              <a:rPr spc="5" dirty="0"/>
              <a:t>tools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3800475" cy="452120"/>
          </a:xfrm>
          <a:prstGeom prst="rect">
            <a:avLst/>
          </a:prstGeom>
        </p:spPr>
        <p:txBody>
          <a:bodyPr vert="horz" wrap="square" lIns="0" tIns="12700" rIns="0" bIns="0" rtlCol="0">
            <a:spAutoFit/>
          </a:bodyPr>
          <a:lstStyle/>
          <a:p>
            <a:pPr marL="12700">
              <a:lnSpc>
                <a:spcPct val="100000"/>
              </a:lnSpc>
              <a:spcBef>
                <a:spcPts val="100"/>
              </a:spcBef>
            </a:pPr>
            <a:r>
              <a:rPr sz="2800" spc="60" dirty="0">
                <a:latin typeface="Tahoma"/>
                <a:cs typeface="Tahoma"/>
              </a:rPr>
              <a:t>Datavisualization.ch</a:t>
            </a:r>
            <a:endParaRPr sz="2800">
              <a:latin typeface="Tahoma"/>
              <a:cs typeface="Tahoma"/>
            </a:endParaRPr>
          </a:p>
        </p:txBody>
      </p:sp>
      <p:pic>
        <p:nvPicPr>
          <p:cNvPr id="3" name="object 3"/>
          <p:cNvPicPr/>
          <p:nvPr/>
        </p:nvPicPr>
        <p:blipFill>
          <a:blip r:embed="rId2" cstate="print"/>
          <a:stretch>
            <a:fillRect/>
          </a:stretch>
        </p:blipFill>
        <p:spPr>
          <a:xfrm>
            <a:off x="0" y="1274724"/>
            <a:ext cx="9143999" cy="489490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9831"/>
            <a:ext cx="6592570" cy="330200"/>
          </a:xfrm>
          <a:prstGeom prst="rect">
            <a:avLst/>
          </a:prstGeom>
        </p:spPr>
        <p:txBody>
          <a:bodyPr vert="horz" wrap="square" lIns="0" tIns="12700" rIns="0" bIns="0" rtlCol="0">
            <a:spAutoFit/>
          </a:bodyPr>
          <a:lstStyle/>
          <a:p>
            <a:pPr marL="12700">
              <a:lnSpc>
                <a:spcPct val="100000"/>
              </a:lnSpc>
              <a:spcBef>
                <a:spcPts val="100"/>
              </a:spcBef>
            </a:pPr>
            <a:r>
              <a:rPr b="0" u="heavy" spc="-10" dirty="0">
                <a:solidFill>
                  <a:srgbClr val="0097A7"/>
                </a:solidFill>
                <a:uFill>
                  <a:solidFill>
                    <a:srgbClr val="0097A7"/>
                  </a:solidFill>
                </a:uFill>
                <a:latin typeface="Lucida Sans Unicode"/>
                <a:cs typeface="Lucida Sans Unicode"/>
                <a:hlinkClick r:id="rId2"/>
              </a:rPr>
              <a:t>https://visualinteractivedata.github.io/res-tools.html</a:t>
            </a:r>
          </a:p>
        </p:txBody>
      </p:sp>
      <p:pic>
        <p:nvPicPr>
          <p:cNvPr id="3" name="object 3"/>
          <p:cNvPicPr/>
          <p:nvPr/>
        </p:nvPicPr>
        <p:blipFill>
          <a:blip r:embed="rId3" cstate="print"/>
          <a:stretch>
            <a:fillRect/>
          </a:stretch>
        </p:blipFill>
        <p:spPr>
          <a:xfrm>
            <a:off x="758638" y="1099326"/>
            <a:ext cx="7226785" cy="57586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700" y="1403689"/>
            <a:ext cx="8520599" cy="1894201"/>
          </a:xfrm>
          <a:prstGeom prst="rect">
            <a:avLst/>
          </a:prstGeom>
        </p:spPr>
      </p:pic>
      <p:sp>
        <p:nvSpPr>
          <p:cNvPr id="3" name="object 3"/>
          <p:cNvSpPr txBox="1">
            <a:spLocks noGrp="1"/>
          </p:cNvSpPr>
          <p:nvPr>
            <p:ph type="title"/>
          </p:nvPr>
        </p:nvSpPr>
        <p:spPr>
          <a:xfrm>
            <a:off x="384725" y="245767"/>
            <a:ext cx="4394835" cy="452120"/>
          </a:xfrm>
          <a:prstGeom prst="rect">
            <a:avLst/>
          </a:prstGeom>
        </p:spPr>
        <p:txBody>
          <a:bodyPr vert="horz" wrap="square" lIns="0" tIns="12700" rIns="0" bIns="0" rtlCol="0">
            <a:spAutoFit/>
          </a:bodyPr>
          <a:lstStyle/>
          <a:p>
            <a:pPr marL="12700">
              <a:lnSpc>
                <a:spcPct val="100000"/>
              </a:lnSpc>
              <a:spcBef>
                <a:spcPts val="100"/>
              </a:spcBef>
            </a:pPr>
            <a:r>
              <a:rPr sz="2800" spc="90" dirty="0">
                <a:latin typeface="Tahoma"/>
                <a:cs typeface="Tahoma"/>
              </a:rPr>
              <a:t>Data</a:t>
            </a:r>
            <a:r>
              <a:rPr sz="2800" spc="-265" dirty="0">
                <a:latin typeface="Tahoma"/>
                <a:cs typeface="Tahoma"/>
              </a:rPr>
              <a:t> </a:t>
            </a:r>
            <a:r>
              <a:rPr sz="2800" spc="50" dirty="0">
                <a:latin typeface="Tahoma"/>
                <a:cs typeface="Tahoma"/>
              </a:rPr>
              <a:t>Visualization</a:t>
            </a:r>
            <a:r>
              <a:rPr sz="2800" spc="-265" dirty="0">
                <a:latin typeface="Tahoma"/>
                <a:cs typeface="Tahoma"/>
              </a:rPr>
              <a:t> </a:t>
            </a:r>
            <a:r>
              <a:rPr sz="2800" spc="20" dirty="0">
                <a:latin typeface="Tahoma"/>
                <a:cs typeface="Tahoma"/>
              </a:rPr>
              <a:t>Tools</a:t>
            </a:r>
            <a:endParaRPr sz="2800" dirty="0">
              <a:latin typeface="Tahoma"/>
              <a:cs typeface="Tahoma"/>
            </a:endParaRPr>
          </a:p>
        </p:txBody>
      </p:sp>
      <p:sp>
        <p:nvSpPr>
          <p:cNvPr id="4" name="object 4"/>
          <p:cNvSpPr txBox="1"/>
          <p:nvPr/>
        </p:nvSpPr>
        <p:spPr>
          <a:xfrm>
            <a:off x="463667" y="4045218"/>
            <a:ext cx="2663825" cy="1701800"/>
          </a:xfrm>
          <a:prstGeom prst="rect">
            <a:avLst/>
          </a:prstGeom>
        </p:spPr>
        <p:txBody>
          <a:bodyPr vert="horz" wrap="square" lIns="0" tIns="66040" rIns="0" bIns="0" rtlCol="0">
            <a:spAutoFit/>
          </a:bodyPr>
          <a:lstStyle/>
          <a:p>
            <a:pPr marL="390525" indent="-378460">
              <a:lnSpc>
                <a:spcPct val="100000"/>
              </a:lnSpc>
              <a:spcBef>
                <a:spcPts val="520"/>
              </a:spcBef>
              <a:buChar char="-"/>
              <a:tabLst>
                <a:tab pos="390525" algn="l"/>
                <a:tab pos="391160" algn="l"/>
              </a:tabLst>
            </a:pPr>
            <a:r>
              <a:rPr sz="2400" dirty="0">
                <a:solidFill>
                  <a:srgbClr val="595959"/>
                </a:solidFill>
                <a:latin typeface="Lucida Sans Unicode"/>
                <a:cs typeface="Lucida Sans Unicode"/>
              </a:rPr>
              <a:t>Visualizations</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25" dirty="0">
                <a:solidFill>
                  <a:srgbClr val="595959"/>
                </a:solidFill>
                <a:latin typeface="Lucida Sans Unicode"/>
                <a:cs typeface="Lucida Sans Unicode"/>
              </a:rPr>
              <a:t>Accessibility</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25" dirty="0">
                <a:solidFill>
                  <a:srgbClr val="595959"/>
                </a:solidFill>
                <a:latin typeface="Lucida Sans Unicode"/>
                <a:cs typeface="Lucida Sans Unicode"/>
              </a:rPr>
              <a:t>Learnability</a:t>
            </a:r>
            <a:endParaRPr sz="2400">
              <a:latin typeface="Lucida Sans Unicode"/>
              <a:cs typeface="Lucida Sans Unicode"/>
            </a:endParaRPr>
          </a:p>
          <a:p>
            <a:pPr marL="390525" indent="-378460">
              <a:lnSpc>
                <a:spcPct val="100000"/>
              </a:lnSpc>
              <a:spcBef>
                <a:spcPts val="420"/>
              </a:spcBef>
              <a:buChar char="-"/>
              <a:tabLst>
                <a:tab pos="390525" algn="l"/>
                <a:tab pos="391160" algn="l"/>
              </a:tabLst>
            </a:pPr>
            <a:r>
              <a:rPr sz="2400" spc="125" dirty="0">
                <a:solidFill>
                  <a:srgbClr val="595959"/>
                </a:solidFill>
                <a:latin typeface="Lucida Sans Unicode"/>
                <a:cs typeface="Lucida Sans Unicode"/>
              </a:rPr>
              <a:t>Data</a:t>
            </a:r>
            <a:r>
              <a:rPr sz="2400" spc="-170" dirty="0">
                <a:solidFill>
                  <a:srgbClr val="595959"/>
                </a:solidFill>
                <a:latin typeface="Lucida Sans Unicode"/>
                <a:cs typeface="Lucida Sans Unicode"/>
              </a:rPr>
              <a:t> </a:t>
            </a:r>
            <a:r>
              <a:rPr sz="2400" spc="80" dirty="0">
                <a:solidFill>
                  <a:srgbClr val="595959"/>
                </a:solidFill>
                <a:latin typeface="Lucida Sans Unicode"/>
                <a:cs typeface="Lucida Sans Unicode"/>
              </a:rPr>
              <a:t>format(s)</a:t>
            </a:r>
            <a:endParaRPr sz="2400">
              <a:latin typeface="Lucida Sans Unicode"/>
              <a:cs typeface="Lucida Sans Unicode"/>
            </a:endParaRPr>
          </a:p>
        </p:txBody>
      </p:sp>
      <p:sp>
        <p:nvSpPr>
          <p:cNvPr id="5" name="object 5"/>
          <p:cNvSpPr txBox="1"/>
          <p:nvPr/>
        </p:nvSpPr>
        <p:spPr>
          <a:xfrm>
            <a:off x="4387608" y="4033408"/>
            <a:ext cx="4130040" cy="2120900"/>
          </a:xfrm>
          <a:prstGeom prst="rect">
            <a:avLst/>
          </a:prstGeom>
        </p:spPr>
        <p:txBody>
          <a:bodyPr vert="horz" wrap="square" lIns="0" tIns="66040" rIns="0" bIns="0" rtlCol="0">
            <a:spAutoFit/>
          </a:bodyPr>
          <a:lstStyle/>
          <a:p>
            <a:pPr marL="432434" indent="-420370">
              <a:lnSpc>
                <a:spcPct val="100000"/>
              </a:lnSpc>
              <a:spcBef>
                <a:spcPts val="520"/>
              </a:spcBef>
              <a:buChar char="-"/>
              <a:tabLst>
                <a:tab pos="432434" algn="l"/>
                <a:tab pos="433070" algn="l"/>
              </a:tabLst>
            </a:pPr>
            <a:r>
              <a:rPr sz="2400" spc="165" dirty="0">
                <a:solidFill>
                  <a:srgbClr val="595959"/>
                </a:solidFill>
                <a:latin typeface="Cambria"/>
                <a:cs typeface="Cambria"/>
              </a:rPr>
              <a:t>Aesthetics</a:t>
            </a:r>
            <a:endParaRPr sz="2400">
              <a:latin typeface="Cambria"/>
              <a:cs typeface="Cambria"/>
            </a:endParaRPr>
          </a:p>
          <a:p>
            <a:pPr marL="432434" marR="5080" indent="-420370">
              <a:lnSpc>
                <a:spcPct val="114599"/>
              </a:lnSpc>
              <a:buChar char="-"/>
              <a:tabLst>
                <a:tab pos="432434" algn="l"/>
                <a:tab pos="433070" algn="l"/>
              </a:tabLst>
            </a:pPr>
            <a:r>
              <a:rPr sz="2400" spc="185" dirty="0">
                <a:solidFill>
                  <a:srgbClr val="595959"/>
                </a:solidFill>
                <a:latin typeface="Cambria"/>
                <a:cs typeface="Cambria"/>
              </a:rPr>
              <a:t>Interaction,</a:t>
            </a:r>
            <a:r>
              <a:rPr sz="2400" spc="-15" dirty="0">
                <a:solidFill>
                  <a:srgbClr val="595959"/>
                </a:solidFill>
                <a:latin typeface="Cambria"/>
                <a:cs typeface="Cambria"/>
              </a:rPr>
              <a:t> </a:t>
            </a:r>
            <a:r>
              <a:rPr sz="2400" spc="180" dirty="0">
                <a:solidFill>
                  <a:srgbClr val="595959"/>
                </a:solidFill>
                <a:latin typeface="Cambria"/>
                <a:cs typeface="Cambria"/>
              </a:rPr>
              <a:t>publication, </a:t>
            </a:r>
            <a:r>
              <a:rPr sz="2400" spc="-515" dirty="0">
                <a:solidFill>
                  <a:srgbClr val="595959"/>
                </a:solidFill>
                <a:latin typeface="Cambria"/>
                <a:cs typeface="Cambria"/>
              </a:rPr>
              <a:t> </a:t>
            </a:r>
            <a:r>
              <a:rPr sz="2400" spc="175" dirty="0">
                <a:solidFill>
                  <a:srgbClr val="595959"/>
                </a:solidFill>
                <a:latin typeface="Cambria"/>
                <a:cs typeface="Cambria"/>
              </a:rPr>
              <a:t>recycling,...</a:t>
            </a:r>
            <a:endParaRPr sz="2400">
              <a:latin typeface="Cambria"/>
              <a:cs typeface="Cambria"/>
            </a:endParaRPr>
          </a:p>
          <a:p>
            <a:pPr marL="432434" indent="-420370">
              <a:lnSpc>
                <a:spcPct val="100000"/>
              </a:lnSpc>
              <a:spcBef>
                <a:spcPts val="420"/>
              </a:spcBef>
              <a:buChar char="-"/>
              <a:tabLst>
                <a:tab pos="432434" algn="l"/>
                <a:tab pos="433070" algn="l"/>
              </a:tabLst>
            </a:pPr>
            <a:r>
              <a:rPr sz="2400" spc="185" dirty="0">
                <a:solidFill>
                  <a:srgbClr val="595959"/>
                </a:solidFill>
                <a:latin typeface="Cambria"/>
                <a:cs typeface="Cambria"/>
              </a:rPr>
              <a:t>Performance</a:t>
            </a:r>
            <a:endParaRPr sz="2400">
              <a:latin typeface="Cambria"/>
              <a:cs typeface="Cambria"/>
            </a:endParaRPr>
          </a:p>
          <a:p>
            <a:pPr marL="432434" indent="-420370">
              <a:lnSpc>
                <a:spcPct val="100000"/>
              </a:lnSpc>
              <a:spcBef>
                <a:spcPts val="420"/>
              </a:spcBef>
              <a:buChar char="-"/>
              <a:tabLst>
                <a:tab pos="432434" algn="l"/>
                <a:tab pos="433070" algn="l"/>
              </a:tabLst>
            </a:pPr>
            <a:r>
              <a:rPr sz="2400" spc="225" dirty="0">
                <a:solidFill>
                  <a:srgbClr val="595959"/>
                </a:solidFill>
                <a:latin typeface="Cambria"/>
                <a:cs typeface="Cambria"/>
              </a:rPr>
              <a:t>Programming</a:t>
            </a:r>
            <a:r>
              <a:rPr sz="2400" dirty="0">
                <a:solidFill>
                  <a:srgbClr val="595959"/>
                </a:solidFill>
                <a:latin typeface="Cambria"/>
                <a:cs typeface="Cambria"/>
              </a:rPr>
              <a:t> </a:t>
            </a:r>
            <a:r>
              <a:rPr sz="2400" spc="160" dirty="0">
                <a:solidFill>
                  <a:srgbClr val="595959"/>
                </a:solidFill>
                <a:latin typeface="Cambria"/>
                <a:cs typeface="Cambria"/>
              </a:rPr>
              <a:t>skills</a:t>
            </a:r>
            <a:endParaRPr sz="2400">
              <a:latin typeface="Cambria"/>
              <a:cs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7FDA-1123-10B4-BAC2-0E4645E70E74}"/>
              </a:ext>
            </a:extLst>
          </p:cNvPr>
          <p:cNvSpPr>
            <a:spLocks noGrp="1"/>
          </p:cNvSpPr>
          <p:nvPr>
            <p:ph type="ctrTitle"/>
          </p:nvPr>
        </p:nvSpPr>
        <p:spPr>
          <a:xfrm>
            <a:off x="1143000" y="2817466"/>
            <a:ext cx="6858000" cy="692497"/>
          </a:xfrm>
        </p:spPr>
        <p:txBody>
          <a:bodyPr/>
          <a:lstStyle/>
          <a:p>
            <a:r>
              <a:rPr lang="en-GB" dirty="0"/>
              <a:t>Sketching</a:t>
            </a:r>
          </a:p>
        </p:txBody>
      </p:sp>
    </p:spTree>
    <p:extLst>
      <p:ext uri="{BB962C8B-B14F-4D97-AF65-F5344CB8AC3E}">
        <p14:creationId xmlns:p14="http://schemas.microsoft.com/office/powerpoint/2010/main" val="4002147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15BCF7-16E1-EBAB-880F-12E73DD2DA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49" r="5318" b="1"/>
          <a:stretch/>
        </p:blipFill>
        <p:spPr bwMode="auto">
          <a:xfrm>
            <a:off x="20" y="10"/>
            <a:ext cx="9143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5" name="Rectangle 205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66376EF-53BD-994E-5ECB-563EC4FA235D}"/>
              </a:ext>
            </a:extLst>
          </p:cNvPr>
          <p:cNvSpPr txBox="1"/>
          <p:nvPr/>
        </p:nvSpPr>
        <p:spPr>
          <a:xfrm>
            <a:off x="392906" y="5317240"/>
            <a:ext cx="8408194"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100" b="0" i="0" u="none" strike="noStrike">
                <a:solidFill>
                  <a:schemeClr val="tx1">
                    <a:lumMod val="85000"/>
                    <a:lumOff val="15000"/>
                  </a:schemeClr>
                </a:solidFill>
                <a:effectLst/>
                <a:latin typeface="+mj-lt"/>
                <a:ea typeface="+mj-ea"/>
                <a:cs typeface="+mj-cs"/>
              </a:rPr>
              <a:t>Sketching: </a:t>
            </a:r>
            <a:r>
              <a:rPr lang="en-US" sz="3100" b="1" i="0" u="none" strike="noStrike">
                <a:solidFill>
                  <a:schemeClr val="tx1">
                    <a:lumMod val="85000"/>
                    <a:lumOff val="15000"/>
                  </a:schemeClr>
                </a:solidFill>
                <a:effectLst/>
                <a:latin typeface="+mj-lt"/>
                <a:ea typeface="+mj-ea"/>
                <a:cs typeface="+mj-cs"/>
              </a:rPr>
              <a:t>Visual Marks</a:t>
            </a:r>
            <a:endParaRPr lang="en-US" sz="3100">
              <a:solidFill>
                <a:schemeClr val="tx1">
                  <a:lumMod val="85000"/>
                  <a:lumOff val="15000"/>
                </a:schemeClr>
              </a:solidFill>
              <a:latin typeface="+mj-lt"/>
              <a:ea typeface="+mj-ea"/>
              <a:cs typeface="+mj-cs"/>
            </a:endParaRPr>
          </a:p>
        </p:txBody>
      </p:sp>
      <p:cxnSp>
        <p:nvCxnSpPr>
          <p:cNvPr id="2052" name="Straight Connector 205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53" name="Straight Connector 205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961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46C7B095-0E04-C4F6-E6BA-26E979E3E1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9143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41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8950" y="0"/>
            <a:ext cx="6118093"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25902" y="1839884"/>
            <a:ext cx="6118095"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190134" y="832294"/>
            <a:ext cx="6857999" cy="5192552"/>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F343D61E-3ACC-556C-45F2-14E1F838C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335" y="1675529"/>
            <a:ext cx="6551329" cy="43518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5609EC-918F-3C0A-E7B9-DF3E3B6FEB31}"/>
              </a:ext>
            </a:extLst>
          </p:cNvPr>
          <p:cNvSpPr txBox="1"/>
          <p:nvPr/>
        </p:nvSpPr>
        <p:spPr>
          <a:xfrm>
            <a:off x="342900" y="830652"/>
            <a:ext cx="4531179" cy="994759"/>
          </a:xfrm>
          <a:prstGeom prst="rect">
            <a:avLst/>
          </a:prstGeom>
          <a:noFill/>
        </p:spPr>
        <p:txBody>
          <a:bodyPr wrap="square">
            <a:spAutoFit/>
          </a:bodyPr>
          <a:lstStyle/>
          <a:p>
            <a:pPr defTabSz="905256">
              <a:spcAft>
                <a:spcPts val="600"/>
              </a:spcAft>
            </a:pPr>
            <a:r>
              <a:rPr lang="en-GB" sz="1782" b="1" kern="1200">
                <a:solidFill>
                  <a:srgbClr val="000000"/>
                </a:solidFill>
                <a:latin typeface="Poppins" panose="00000500000000000000" pitchFamily="2" charset="0"/>
                <a:ea typeface="+mn-ea"/>
                <a:cs typeface="+mn-cs"/>
              </a:rPr>
              <a:t>Dear Data</a:t>
            </a:r>
            <a:endParaRPr lang="en-GB" sz="1782" kern="1200">
              <a:solidFill>
                <a:schemeClr val="tx1"/>
              </a:solidFill>
              <a:latin typeface="+mn-lt"/>
              <a:ea typeface="+mn-ea"/>
              <a:cs typeface="+mn-cs"/>
            </a:endParaRPr>
          </a:p>
          <a:p>
            <a:pPr defTabSz="905256">
              <a:spcAft>
                <a:spcPts val="600"/>
              </a:spcAft>
            </a:pPr>
            <a:br>
              <a:rPr lang="en-GB" sz="1782" kern="1200">
                <a:solidFill>
                  <a:schemeClr val="tx1"/>
                </a:solidFill>
                <a:latin typeface="+mn-lt"/>
                <a:ea typeface="+mn-ea"/>
                <a:cs typeface="+mn-cs"/>
              </a:rPr>
            </a:br>
            <a:endParaRPr lang="en-GB"/>
          </a:p>
        </p:txBody>
      </p:sp>
      <p:sp>
        <p:nvSpPr>
          <p:cNvPr id="5" name="TextBox 4">
            <a:extLst>
              <a:ext uri="{FF2B5EF4-FFF2-40B4-BE49-F238E27FC236}">
                <a16:creationId xmlns:a16="http://schemas.microsoft.com/office/drawing/2014/main" id="{854B3FFD-0CDA-B07C-3C73-6977CD9F4EB4}"/>
              </a:ext>
            </a:extLst>
          </p:cNvPr>
          <p:cNvSpPr txBox="1"/>
          <p:nvPr/>
        </p:nvSpPr>
        <p:spPr>
          <a:xfrm>
            <a:off x="4269921" y="830652"/>
            <a:ext cx="4531179" cy="994759"/>
          </a:xfrm>
          <a:prstGeom prst="rect">
            <a:avLst/>
          </a:prstGeom>
          <a:noFill/>
        </p:spPr>
        <p:txBody>
          <a:bodyPr wrap="square">
            <a:spAutoFit/>
          </a:bodyPr>
          <a:lstStyle/>
          <a:p>
            <a:pPr algn="r" defTabSz="905256">
              <a:spcAft>
                <a:spcPts val="600"/>
              </a:spcAft>
            </a:pPr>
            <a:r>
              <a:rPr lang="en-GB" sz="1782" u="sng" kern="1200">
                <a:solidFill>
                  <a:srgbClr val="0097A7"/>
                </a:solidFill>
                <a:latin typeface="Poppins" panose="00000500000000000000" pitchFamily="2" charset="0"/>
                <a:ea typeface="+mn-ea"/>
                <a:cs typeface="+mn-cs"/>
                <a:hlinkClick r:id="rId3"/>
              </a:rPr>
              <a:t>http://www.dear-data.com</a:t>
            </a:r>
            <a:endParaRPr lang="en-GB" sz="1782" kern="1200">
              <a:solidFill>
                <a:schemeClr val="tx1"/>
              </a:solidFill>
              <a:latin typeface="+mn-lt"/>
              <a:ea typeface="+mn-ea"/>
              <a:cs typeface="+mn-cs"/>
            </a:endParaRPr>
          </a:p>
          <a:p>
            <a:pPr defTabSz="905256">
              <a:spcAft>
                <a:spcPts val="600"/>
              </a:spcAft>
            </a:pPr>
            <a:br>
              <a:rPr lang="en-GB" sz="1782" kern="1200">
                <a:solidFill>
                  <a:schemeClr val="tx1"/>
                </a:solidFill>
                <a:latin typeface="+mn-lt"/>
                <a:ea typeface="+mn-ea"/>
                <a:cs typeface="+mn-cs"/>
              </a:rPr>
            </a:br>
            <a:endParaRPr lang="en-GB"/>
          </a:p>
        </p:txBody>
      </p:sp>
    </p:spTree>
    <p:extLst>
      <p:ext uri="{BB962C8B-B14F-4D97-AF65-F5344CB8AC3E}">
        <p14:creationId xmlns:p14="http://schemas.microsoft.com/office/powerpoint/2010/main" val="1221547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EE6E5C0-A54A-48E3-8EAF-71A05FF6A090}"/>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0" i="0" u="none" strike="noStrike" kern="1200">
                <a:solidFill>
                  <a:srgbClr val="FFFFFF"/>
                </a:solidFill>
                <a:effectLst/>
                <a:latin typeface="+mj-lt"/>
                <a:ea typeface="+mj-ea"/>
                <a:cs typeface="+mj-cs"/>
              </a:rPr>
              <a:t>Sketching: </a:t>
            </a:r>
            <a:r>
              <a:rPr lang="en-US" sz="3500" b="1" i="0" u="none" strike="noStrike" kern="1200">
                <a:solidFill>
                  <a:srgbClr val="FFFFFF"/>
                </a:solidFill>
                <a:effectLst/>
                <a:latin typeface="+mj-lt"/>
                <a:ea typeface="+mj-ea"/>
                <a:cs typeface="+mj-cs"/>
              </a:rPr>
              <a:t>Visual Marks</a:t>
            </a:r>
            <a:endParaRPr lang="en-US" sz="3500" kern="1200">
              <a:solidFill>
                <a:srgbClr val="FFFFFF"/>
              </a:solidFill>
              <a:latin typeface="+mj-lt"/>
              <a:ea typeface="+mj-ea"/>
              <a:cs typeface="+mj-cs"/>
            </a:endParaRPr>
          </a:p>
        </p:txBody>
      </p:sp>
      <p:pic>
        <p:nvPicPr>
          <p:cNvPr id="5122" name="Picture 2">
            <a:extLst>
              <a:ext uri="{FF2B5EF4-FFF2-40B4-BE49-F238E27FC236}">
                <a16:creationId xmlns:a16="http://schemas.microsoft.com/office/drawing/2014/main" id="{EE9E5B31-75ED-E584-48C7-A790AA1C9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34037" y="1966293"/>
            <a:ext cx="6875924" cy="44521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9693BD-79B3-6D3B-30CD-32C96DFE5490}"/>
              </a:ext>
            </a:extLst>
          </p:cNvPr>
          <p:cNvSpPr txBox="1"/>
          <p:nvPr/>
        </p:nvSpPr>
        <p:spPr>
          <a:xfrm>
            <a:off x="2286000" y="3244334"/>
            <a:ext cx="4572000" cy="369332"/>
          </a:xfrm>
          <a:prstGeom prst="rect">
            <a:avLst/>
          </a:prstGeom>
          <a:noFill/>
        </p:spPr>
        <p:txBody>
          <a:bodyPr wrap="square">
            <a:spAutoFit/>
          </a:bodyPr>
          <a:lstStyle/>
          <a:p>
            <a:pPr>
              <a:spcAft>
                <a:spcPts val="600"/>
              </a:spcAft>
            </a:pPr>
            <a:r>
              <a:rPr lang="en-GB" b="0" dirty="0">
                <a:effectLst/>
              </a:rPr>
              <a:t> </a:t>
            </a:r>
            <a:endParaRPr lang="en-GB"/>
          </a:p>
        </p:txBody>
      </p:sp>
    </p:spTree>
    <p:extLst>
      <p:ext uri="{BB962C8B-B14F-4D97-AF65-F5344CB8AC3E}">
        <p14:creationId xmlns:p14="http://schemas.microsoft.com/office/powerpoint/2010/main" val="1588153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ectangle 615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7" name="Rectangle 615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7070E6-6D25-A328-64E6-A8A9A4C62823}"/>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200" b="0" i="0" u="none" strike="noStrike" kern="1200">
                <a:solidFill>
                  <a:srgbClr val="FFFFFF"/>
                </a:solidFill>
                <a:effectLst/>
                <a:latin typeface="+mj-lt"/>
                <a:ea typeface="+mj-ea"/>
                <a:cs typeface="+mj-cs"/>
              </a:rPr>
              <a:t>Sketching:</a:t>
            </a:r>
            <a:r>
              <a:rPr lang="en-US" sz="2200" b="1" i="0" u="none" strike="noStrike" kern="1200">
                <a:solidFill>
                  <a:srgbClr val="FFFFFF"/>
                </a:solidFill>
                <a:effectLst/>
                <a:latin typeface="+mj-lt"/>
                <a:ea typeface="+mj-ea"/>
                <a:cs typeface="+mj-cs"/>
              </a:rPr>
              <a:t> Shapes and forms</a:t>
            </a:r>
            <a:endParaRPr lang="en-US" sz="2200" b="0" kern="1200">
              <a:solidFill>
                <a:srgbClr val="FFFFFF"/>
              </a:solidFill>
              <a:effectLst/>
              <a:latin typeface="+mj-lt"/>
              <a:ea typeface="+mj-ea"/>
              <a:cs typeface="+mj-cs"/>
            </a:endParaRPr>
          </a:p>
          <a:p>
            <a:pPr>
              <a:lnSpc>
                <a:spcPct val="90000"/>
              </a:lnSpc>
              <a:spcBef>
                <a:spcPct val="0"/>
              </a:spcBef>
              <a:spcAft>
                <a:spcPts val="600"/>
              </a:spcAft>
            </a:pPr>
            <a:br>
              <a:rPr lang="en-US" sz="2200"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6146" name="Picture 2">
            <a:extLst>
              <a:ext uri="{FF2B5EF4-FFF2-40B4-BE49-F238E27FC236}">
                <a16:creationId xmlns:a16="http://schemas.microsoft.com/office/drawing/2014/main" id="{643692DD-7C6F-B6F4-286E-D3192BEF9F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0109" y="1966293"/>
            <a:ext cx="6983780"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838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717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9" name="Rectangle 7178">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BBA5617-1737-C927-642C-7A769EDB542A}"/>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200" b="0" i="0" u="none" strike="noStrike" kern="1200">
                <a:solidFill>
                  <a:srgbClr val="FFFFFF"/>
                </a:solidFill>
                <a:effectLst/>
                <a:latin typeface="+mj-lt"/>
                <a:ea typeface="+mj-ea"/>
                <a:cs typeface="+mj-cs"/>
              </a:rPr>
              <a:t>Sketching:</a:t>
            </a:r>
            <a:r>
              <a:rPr lang="en-US" sz="2200" b="1" i="0" u="none" strike="noStrike" kern="1200">
                <a:solidFill>
                  <a:srgbClr val="FFFFFF"/>
                </a:solidFill>
                <a:effectLst/>
                <a:latin typeface="+mj-lt"/>
                <a:ea typeface="+mj-ea"/>
                <a:cs typeface="+mj-cs"/>
              </a:rPr>
              <a:t> Alternatives</a:t>
            </a:r>
            <a:endParaRPr lang="en-US" sz="2200" b="0" kern="1200">
              <a:solidFill>
                <a:srgbClr val="FFFFFF"/>
              </a:solidFill>
              <a:effectLst/>
              <a:latin typeface="+mj-lt"/>
              <a:ea typeface="+mj-ea"/>
              <a:cs typeface="+mj-cs"/>
            </a:endParaRPr>
          </a:p>
          <a:p>
            <a:pPr>
              <a:lnSpc>
                <a:spcPct val="90000"/>
              </a:lnSpc>
              <a:spcBef>
                <a:spcPct val="0"/>
              </a:spcBef>
              <a:spcAft>
                <a:spcPts val="600"/>
              </a:spcAft>
            </a:pPr>
            <a:br>
              <a:rPr lang="en-US" sz="2200"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7170" name="Picture 2">
            <a:extLst>
              <a:ext uri="{FF2B5EF4-FFF2-40B4-BE49-F238E27FC236}">
                <a16:creationId xmlns:a16="http://schemas.microsoft.com/office/drawing/2014/main" id="{C9BAF5FC-6A89-A792-E058-200E865F85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4168" y="2578197"/>
            <a:ext cx="8495662" cy="322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9126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D3BF3B-D025-498E-C52E-F78B8EC1E870}"/>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200" b="1" i="0" u="none" strike="noStrike" kern="1200">
                <a:solidFill>
                  <a:srgbClr val="FFFFFF"/>
                </a:solidFill>
                <a:effectLst/>
                <a:latin typeface="+mj-lt"/>
                <a:ea typeface="+mj-ea"/>
                <a:cs typeface="+mj-cs"/>
              </a:rPr>
              <a:t>Evolution</a:t>
            </a:r>
            <a:endParaRPr lang="en-US" sz="2200" b="0" kern="1200">
              <a:solidFill>
                <a:srgbClr val="FFFFFF"/>
              </a:solidFill>
              <a:effectLst/>
              <a:latin typeface="+mj-lt"/>
              <a:ea typeface="+mj-ea"/>
              <a:cs typeface="+mj-cs"/>
            </a:endParaRPr>
          </a:p>
          <a:p>
            <a:pPr>
              <a:lnSpc>
                <a:spcPct val="90000"/>
              </a:lnSpc>
              <a:spcBef>
                <a:spcPct val="0"/>
              </a:spcBef>
              <a:spcAft>
                <a:spcPts val="600"/>
              </a:spcAft>
            </a:pPr>
            <a:br>
              <a:rPr lang="en-US" sz="2200" kern="1200">
                <a:solidFill>
                  <a:srgbClr val="FFFFFF"/>
                </a:solidFill>
                <a:latin typeface="+mj-lt"/>
                <a:ea typeface="+mj-ea"/>
                <a:cs typeface="+mj-cs"/>
              </a:rPr>
            </a:br>
            <a:endParaRPr lang="en-US" sz="2200" kern="1200">
              <a:solidFill>
                <a:srgbClr val="FFFFFF"/>
              </a:solidFill>
              <a:latin typeface="+mj-lt"/>
              <a:ea typeface="+mj-ea"/>
              <a:cs typeface="+mj-cs"/>
            </a:endParaRPr>
          </a:p>
        </p:txBody>
      </p:sp>
      <p:pic>
        <p:nvPicPr>
          <p:cNvPr id="8194" name="Picture 2">
            <a:extLst>
              <a:ext uri="{FF2B5EF4-FFF2-40B4-BE49-F238E27FC236}">
                <a16:creationId xmlns:a16="http://schemas.microsoft.com/office/drawing/2014/main" id="{512A40B5-B333-EDA0-2D34-E64A811FFB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0403" y="1966293"/>
            <a:ext cx="764319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094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5" name="Rectangle 92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7" name="Rectangle 92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92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5D9251-C81E-5105-D610-590195DFFE67}"/>
              </a:ext>
            </a:extLst>
          </p:cNvPr>
          <p:cNvSpPr txBox="1"/>
          <p:nvPr/>
        </p:nvSpPr>
        <p:spPr>
          <a:xfrm>
            <a:off x="524784" y="248038"/>
            <a:ext cx="529779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500" b="0" i="0" u="none" strike="noStrike" kern="1200">
                <a:solidFill>
                  <a:srgbClr val="FFFFFF"/>
                </a:solidFill>
                <a:effectLst/>
                <a:latin typeface="+mj-lt"/>
                <a:ea typeface="+mj-ea"/>
                <a:cs typeface="+mj-cs"/>
              </a:rPr>
              <a:t>Sketching: </a:t>
            </a:r>
            <a:r>
              <a:rPr lang="en-US" sz="3500" b="1" i="0" u="none" strike="noStrike" kern="1200">
                <a:solidFill>
                  <a:srgbClr val="FFFFFF"/>
                </a:solidFill>
                <a:effectLst/>
                <a:latin typeface="+mj-lt"/>
                <a:ea typeface="+mj-ea"/>
                <a:cs typeface="+mj-cs"/>
              </a:rPr>
              <a:t>Views and Layouts</a:t>
            </a:r>
            <a:endParaRPr lang="en-US" sz="3500" kern="1200">
              <a:solidFill>
                <a:srgbClr val="FFFFFF"/>
              </a:solidFill>
              <a:latin typeface="+mj-lt"/>
              <a:ea typeface="+mj-ea"/>
              <a:cs typeface="+mj-cs"/>
            </a:endParaRPr>
          </a:p>
        </p:txBody>
      </p:sp>
      <p:pic>
        <p:nvPicPr>
          <p:cNvPr id="9218" name="Picture 2">
            <a:extLst>
              <a:ext uri="{FF2B5EF4-FFF2-40B4-BE49-F238E27FC236}">
                <a16:creationId xmlns:a16="http://schemas.microsoft.com/office/drawing/2014/main" id="{1234718E-26CD-4959-8F6B-3BB60A39D2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4168" y="2323327"/>
            <a:ext cx="8495662" cy="373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49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E2A33F-FFDE-4DD5-A421-81A43080BDC9}"/>
              </a:ext>
            </a:extLst>
          </p:cNvPr>
          <p:cNvSpPr>
            <a:spLocks noGrp="1"/>
          </p:cNvSpPr>
          <p:nvPr>
            <p:ph type="title"/>
          </p:nvPr>
        </p:nvSpPr>
        <p:spPr>
          <a:xfrm>
            <a:off x="1485900" y="1203429"/>
            <a:ext cx="6172200" cy="857250"/>
          </a:xfrm>
        </p:spPr>
        <p:txBody>
          <a:bodyPr>
            <a:normAutofit/>
          </a:bodyPr>
          <a:lstStyle/>
          <a:p>
            <a:r>
              <a:rPr lang="en-GB" dirty="0"/>
              <a:t>How to think about data in 2023?</a:t>
            </a:r>
            <a:br>
              <a:rPr lang="en-GB" b="1" dirty="0"/>
            </a:br>
            <a:endParaRPr lang="en-US" dirty="0"/>
          </a:p>
        </p:txBody>
      </p:sp>
      <p:sp>
        <p:nvSpPr>
          <p:cNvPr id="4" name="Espaço Reservado para Número de Slide 3">
            <a:extLst>
              <a:ext uri="{FF2B5EF4-FFF2-40B4-BE49-F238E27FC236}">
                <a16:creationId xmlns:a16="http://schemas.microsoft.com/office/drawing/2014/main" id="{3D86F88E-19C5-4F50-B1B3-15D4A7263C92}"/>
              </a:ext>
            </a:extLst>
          </p:cNvPr>
          <p:cNvSpPr>
            <a:spLocks noGrp="1"/>
          </p:cNvSpPr>
          <p:nvPr>
            <p:ph type="sldNum" sz="quarter"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7D2B7624-F472-4B9B-82D6-13F468F55C43}" type="datetimeFigureOut">
              <a:rPr lang="en-US" smtClean="0"/>
              <a:pPr>
                <a:defRPr/>
              </a:pPr>
              <a:t>5/15/2024</a:t>
            </a:fld>
            <a:endParaRPr lang="en-US" altLang="en-US"/>
          </a:p>
        </p:txBody>
      </p:sp>
      <p:pic>
        <p:nvPicPr>
          <p:cNvPr id="5" name="Imagem 4">
            <a:extLst>
              <a:ext uri="{FF2B5EF4-FFF2-40B4-BE49-F238E27FC236}">
                <a16:creationId xmlns:a16="http://schemas.microsoft.com/office/drawing/2014/main" id="{62AFB6B6-547E-4AD5-A2B6-00786F7DCC0E}"/>
              </a:ext>
            </a:extLst>
          </p:cNvPr>
          <p:cNvPicPr>
            <a:picLocks noChangeAspect="1"/>
          </p:cNvPicPr>
          <p:nvPr/>
        </p:nvPicPr>
        <p:blipFill>
          <a:blip r:embed="rId2"/>
          <a:stretch>
            <a:fillRect/>
          </a:stretch>
        </p:blipFill>
        <p:spPr>
          <a:xfrm>
            <a:off x="1982391" y="2200880"/>
            <a:ext cx="5179219" cy="3143250"/>
          </a:xfrm>
          <a:prstGeom prst="rect">
            <a:avLst/>
          </a:prstGeom>
        </p:spPr>
      </p:pic>
    </p:spTree>
    <p:extLst>
      <p:ext uri="{BB962C8B-B14F-4D97-AF65-F5344CB8AC3E}">
        <p14:creationId xmlns:p14="http://schemas.microsoft.com/office/powerpoint/2010/main" val="210570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3044825" cy="452120"/>
          </a:xfrm>
          <a:prstGeom prst="rect">
            <a:avLst/>
          </a:prstGeom>
        </p:spPr>
        <p:txBody>
          <a:bodyPr vert="horz" wrap="square" lIns="0" tIns="12700" rIns="0" bIns="0" rtlCol="0">
            <a:spAutoFit/>
          </a:bodyPr>
          <a:lstStyle/>
          <a:p>
            <a:pPr marL="12700">
              <a:lnSpc>
                <a:spcPct val="100000"/>
              </a:lnSpc>
              <a:spcBef>
                <a:spcPts val="100"/>
              </a:spcBef>
            </a:pPr>
            <a:r>
              <a:rPr sz="2800" spc="95" dirty="0">
                <a:latin typeface="Tahoma"/>
                <a:cs typeface="Tahoma"/>
              </a:rPr>
              <a:t>Choosing</a:t>
            </a:r>
            <a:r>
              <a:rPr sz="2800" spc="-265" dirty="0">
                <a:latin typeface="Tahoma"/>
                <a:cs typeface="Tahoma"/>
              </a:rPr>
              <a:t> </a:t>
            </a:r>
            <a:r>
              <a:rPr sz="2800" spc="220" dirty="0">
                <a:latin typeface="Tahoma"/>
                <a:cs typeface="Tahoma"/>
              </a:rPr>
              <a:t>a</a:t>
            </a:r>
            <a:r>
              <a:rPr sz="2800" spc="-265" dirty="0">
                <a:latin typeface="Tahoma"/>
                <a:cs typeface="Tahoma"/>
              </a:rPr>
              <a:t> </a:t>
            </a:r>
            <a:r>
              <a:rPr sz="2800" spc="-10" dirty="0">
                <a:latin typeface="Tahoma"/>
                <a:cs typeface="Tahoma"/>
              </a:rPr>
              <a:t>tool?</a:t>
            </a:r>
            <a:endParaRPr sz="2800">
              <a:latin typeface="Tahoma"/>
              <a:cs typeface="Tahoma"/>
            </a:endParaRPr>
          </a:p>
        </p:txBody>
      </p:sp>
      <p:sp>
        <p:nvSpPr>
          <p:cNvPr id="3" name="object 3"/>
          <p:cNvSpPr txBox="1"/>
          <p:nvPr/>
        </p:nvSpPr>
        <p:spPr>
          <a:xfrm>
            <a:off x="429224" y="1313993"/>
            <a:ext cx="4560570" cy="863600"/>
          </a:xfrm>
          <a:prstGeom prst="rect">
            <a:avLst/>
          </a:prstGeom>
        </p:spPr>
        <p:txBody>
          <a:bodyPr vert="horz" wrap="square" lIns="0" tIns="66040" rIns="0" bIns="0" rtlCol="0">
            <a:spAutoFit/>
          </a:bodyPr>
          <a:lstStyle/>
          <a:p>
            <a:pPr marL="424815" indent="-412750">
              <a:lnSpc>
                <a:spcPct val="100000"/>
              </a:lnSpc>
              <a:spcBef>
                <a:spcPts val="520"/>
              </a:spcBef>
              <a:buFont typeface="Arial MT"/>
              <a:buChar char="●"/>
              <a:tabLst>
                <a:tab pos="424815" algn="l"/>
                <a:tab pos="425450" algn="l"/>
              </a:tabLst>
            </a:pPr>
            <a:r>
              <a:rPr sz="2400" b="1" spc="80" dirty="0">
                <a:latin typeface="Tahoma"/>
                <a:cs typeface="Tahoma"/>
              </a:rPr>
              <a:t>What</a:t>
            </a:r>
            <a:r>
              <a:rPr sz="2400" b="1" spc="-95" dirty="0">
                <a:latin typeface="Tahoma"/>
                <a:cs typeface="Tahoma"/>
              </a:rPr>
              <a:t> </a:t>
            </a:r>
            <a:r>
              <a:rPr sz="2400" spc="195" dirty="0">
                <a:latin typeface="Lucida Sans Unicode"/>
                <a:cs typeface="Lucida Sans Unicode"/>
              </a:rPr>
              <a:t>can</a:t>
            </a:r>
            <a:r>
              <a:rPr sz="2400" spc="-150" dirty="0">
                <a:latin typeface="Lucida Sans Unicode"/>
                <a:cs typeface="Lucida Sans Unicode"/>
              </a:rPr>
              <a:t> </a:t>
            </a:r>
            <a:r>
              <a:rPr sz="2400" spc="55" dirty="0">
                <a:latin typeface="Lucida Sans Unicode"/>
                <a:cs typeface="Lucida Sans Unicode"/>
              </a:rPr>
              <a:t>the</a:t>
            </a:r>
            <a:r>
              <a:rPr sz="2400" spc="-150" dirty="0">
                <a:latin typeface="Lucida Sans Unicode"/>
                <a:cs typeface="Lucida Sans Unicode"/>
              </a:rPr>
              <a:t> </a:t>
            </a:r>
            <a:r>
              <a:rPr sz="2400" spc="-15" dirty="0">
                <a:latin typeface="Lucida Sans Unicode"/>
                <a:cs typeface="Lucida Sans Unicode"/>
              </a:rPr>
              <a:t>tool</a:t>
            </a:r>
            <a:r>
              <a:rPr sz="2400" spc="-150" dirty="0">
                <a:latin typeface="Lucida Sans Unicode"/>
                <a:cs typeface="Lucida Sans Unicode"/>
              </a:rPr>
              <a:t> </a:t>
            </a:r>
            <a:r>
              <a:rPr sz="2400" spc="114" dirty="0">
                <a:latin typeface="Lucida Sans Unicode"/>
                <a:cs typeface="Lucida Sans Unicode"/>
              </a:rPr>
              <a:t>do?</a:t>
            </a:r>
            <a:endParaRPr sz="2400">
              <a:latin typeface="Lucida Sans Unicode"/>
              <a:cs typeface="Lucida Sans Unicode"/>
            </a:endParaRPr>
          </a:p>
          <a:p>
            <a:pPr marL="424815" indent="-412750">
              <a:lnSpc>
                <a:spcPct val="100000"/>
              </a:lnSpc>
              <a:spcBef>
                <a:spcPts val="420"/>
              </a:spcBef>
              <a:buFont typeface="Arial MT"/>
              <a:buChar char="●"/>
              <a:tabLst>
                <a:tab pos="424815" algn="l"/>
                <a:tab pos="425450" algn="l"/>
              </a:tabLst>
            </a:pPr>
            <a:r>
              <a:rPr sz="2400" spc="20" dirty="0">
                <a:latin typeface="Lucida Sans Unicode"/>
                <a:cs typeface="Lucida Sans Unicode"/>
              </a:rPr>
              <a:t>How</a:t>
            </a:r>
            <a:r>
              <a:rPr sz="2400" spc="-140" dirty="0">
                <a:latin typeface="Lucida Sans Unicode"/>
                <a:cs typeface="Lucida Sans Unicode"/>
              </a:rPr>
              <a:t> </a:t>
            </a:r>
            <a:r>
              <a:rPr sz="2400" spc="125" dirty="0">
                <a:latin typeface="Lucida Sans Unicode"/>
                <a:cs typeface="Lucida Sans Unicode"/>
              </a:rPr>
              <a:t>much</a:t>
            </a:r>
            <a:r>
              <a:rPr sz="2400" spc="-140" dirty="0">
                <a:latin typeface="Lucida Sans Unicode"/>
                <a:cs typeface="Lucida Sans Unicode"/>
              </a:rPr>
              <a:t> </a:t>
            </a:r>
            <a:r>
              <a:rPr sz="2400" spc="85" dirty="0">
                <a:latin typeface="Lucida Sans Unicode"/>
                <a:cs typeface="Lucida Sans Unicode"/>
              </a:rPr>
              <a:t>do</a:t>
            </a:r>
            <a:r>
              <a:rPr sz="2400" spc="-140" dirty="0">
                <a:latin typeface="Lucida Sans Unicode"/>
                <a:cs typeface="Lucida Sans Unicode"/>
              </a:rPr>
              <a:t> </a:t>
            </a:r>
            <a:r>
              <a:rPr sz="2400" b="1" spc="-470" dirty="0">
                <a:latin typeface="Tahoma"/>
                <a:cs typeface="Tahoma"/>
              </a:rPr>
              <a:t>I</a:t>
            </a:r>
            <a:r>
              <a:rPr sz="2400" b="1" spc="-80" dirty="0">
                <a:latin typeface="Tahoma"/>
                <a:cs typeface="Tahoma"/>
              </a:rPr>
              <a:t> </a:t>
            </a:r>
            <a:r>
              <a:rPr sz="2400" spc="140" dirty="0">
                <a:latin typeface="Lucida Sans Unicode"/>
                <a:cs typeface="Lucida Sans Unicode"/>
              </a:rPr>
              <a:t>have</a:t>
            </a:r>
            <a:r>
              <a:rPr sz="2400" spc="-140" dirty="0">
                <a:latin typeface="Lucida Sans Unicode"/>
                <a:cs typeface="Lucida Sans Unicode"/>
              </a:rPr>
              <a:t> </a:t>
            </a:r>
            <a:r>
              <a:rPr sz="2400" spc="20" dirty="0">
                <a:latin typeface="Lucida Sans Unicode"/>
                <a:cs typeface="Lucida Sans Unicode"/>
              </a:rPr>
              <a:t>to</a:t>
            </a:r>
            <a:r>
              <a:rPr sz="2400" spc="-140" dirty="0">
                <a:latin typeface="Lucida Sans Unicode"/>
                <a:cs typeface="Lucida Sans Unicode"/>
              </a:rPr>
              <a:t> </a:t>
            </a:r>
            <a:r>
              <a:rPr sz="2400" spc="114" dirty="0">
                <a:latin typeface="Lucida Sans Unicode"/>
                <a:cs typeface="Lucida Sans Unicode"/>
              </a:rPr>
              <a:t>do?</a:t>
            </a:r>
            <a:endParaRPr sz="2400">
              <a:latin typeface="Lucida Sans Unicode"/>
              <a:cs typeface="Lucida Sans Unicod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9144000" h="6858000">
                <a:moveTo>
                  <a:pt x="9143999" y="6857999"/>
                </a:moveTo>
                <a:lnTo>
                  <a:pt x="0" y="6857999"/>
                </a:lnTo>
                <a:lnTo>
                  <a:pt x="0" y="0"/>
                </a:lnTo>
                <a:lnTo>
                  <a:pt x="9143999" y="0"/>
                </a:lnTo>
                <a:lnTo>
                  <a:pt x="9143999" y="6857999"/>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2743200" y="3145589"/>
            <a:ext cx="4319450" cy="566822"/>
          </a:xfrm>
          <a:prstGeom prst="rect">
            <a:avLst/>
          </a:prstGeom>
        </p:spPr>
        <p:txBody>
          <a:bodyPr vert="horz" wrap="square" lIns="0" tIns="12700" rIns="0" bIns="0" rtlCol="0">
            <a:spAutoFit/>
          </a:bodyPr>
          <a:lstStyle/>
          <a:p>
            <a:pPr marL="12700">
              <a:lnSpc>
                <a:spcPct val="100000"/>
              </a:lnSpc>
              <a:spcBef>
                <a:spcPts val="100"/>
              </a:spcBef>
            </a:pPr>
            <a:r>
              <a:rPr lang="en-GB" sz="3600" spc="75" dirty="0">
                <a:solidFill>
                  <a:srgbClr val="FFFFFF"/>
                </a:solidFill>
                <a:latin typeface="Tahoma"/>
                <a:cs typeface="Tahoma"/>
              </a:rPr>
              <a:t>Machine Learning</a:t>
            </a:r>
            <a:endParaRPr sz="3600" dirty="0">
              <a:latin typeface="Tahoma"/>
              <a:cs typeface="Tahom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8"/>
          <p:cNvSpPr txBox="1"/>
          <p:nvPr/>
        </p:nvSpPr>
        <p:spPr>
          <a:xfrm>
            <a:off x="6489860" y="5715356"/>
            <a:ext cx="882491" cy="183705"/>
          </a:xfrm>
          <a:prstGeom prst="rect">
            <a:avLst/>
          </a:prstGeom>
        </p:spPr>
        <p:txBody>
          <a:bodyPr vert="horz" wrap="square" lIns="0" tIns="0" rIns="0" bIns="0" rtlCol="0">
            <a:spAutoFit/>
          </a:bodyPr>
          <a:lstStyle/>
          <a:p>
            <a:pPr marL="9525" marR="0" lvl="0" indent="0" algn="l" defTabSz="685800" rtl="0" eaLnBrk="1" fontAlgn="auto" latinLnBrk="0" hangingPunct="1">
              <a:lnSpc>
                <a:spcPts val="1485"/>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a:ea typeface="+mn-ea"/>
                <a:cs typeface="+mn-cs"/>
              </a:rPr>
              <a:t>Aula 06:</a:t>
            </a:r>
            <a:endParaRPr kumimoji="0" sz="1200" b="0" i="0" u="none" strike="noStrike" kern="1200" cap="none" spc="0" normalizeH="0" baseline="0" noProof="0" dirty="0">
              <a:ln>
                <a:noFill/>
              </a:ln>
              <a:solidFill>
                <a:prstClr val="white"/>
              </a:solidFill>
              <a:effectLst/>
              <a:uLnTx/>
              <a:uFillTx/>
              <a:latin typeface="Arial"/>
              <a:ea typeface="+mn-ea"/>
              <a:cs typeface="Arial"/>
            </a:endParaRPr>
          </a:p>
        </p:txBody>
      </p:sp>
      <p:sp>
        <p:nvSpPr>
          <p:cNvPr id="7" name="object 9"/>
          <p:cNvSpPr txBox="1">
            <a:spLocks noGrp="1"/>
          </p:cNvSpPr>
          <p:nvPr>
            <p:ph type="ftr" sz="quarter" idx="5"/>
          </p:nvPr>
        </p:nvSpPr>
        <p:spPr>
          <a:xfrm>
            <a:off x="7078505" y="5715355"/>
            <a:ext cx="865346" cy="183705"/>
          </a:xfrm>
          <a:prstGeom prst="rect">
            <a:avLst/>
          </a:prstGeom>
        </p:spPr>
        <p:txBody>
          <a:bodyPr vert="horz" wrap="square" lIns="0" tIns="0" rIns="0" bIns="0" rtlCol="0">
            <a:spAutoFit/>
          </a:bodyPr>
          <a:lstStyle/>
          <a:p>
            <a:pPr marL="9525" marR="0" lvl="0" indent="0" algn="l" defTabSz="685800" rtl="0" eaLnBrk="1" fontAlgn="auto" latinLnBrk="0" hangingPunct="1">
              <a:lnSpc>
                <a:spcPts val="1485"/>
              </a:lnSpc>
              <a:spcBef>
                <a:spcPts val="0"/>
              </a:spcBef>
              <a:spcAft>
                <a:spcPts val="0"/>
              </a:spcAft>
              <a:buClrTx/>
              <a:buSzTx/>
              <a:buFontTx/>
              <a:buNone/>
              <a:tabLst/>
              <a:defRPr/>
            </a:pPr>
            <a:r>
              <a:rPr kumimoji="0" lang="pt-PT" sz="1200" b="0" i="0" u="none" strike="noStrike" kern="1200" cap="none" spc="-4" normalizeH="0" baseline="0" noProof="0" dirty="0">
                <a:ln>
                  <a:noFill/>
                </a:ln>
                <a:solidFill>
                  <a:prstClr val="white"/>
                </a:solidFill>
                <a:effectLst/>
                <a:uLnTx/>
                <a:uFillTx/>
                <a:latin typeface="Calibri"/>
                <a:ea typeface="+mn-ea"/>
                <a:cs typeface="+mn-cs"/>
              </a:rPr>
              <a:t>06</a:t>
            </a:r>
            <a:r>
              <a:rPr kumimoji="0" lang="pt-PT" sz="1200" b="0" i="0" u="none" strike="noStrike" kern="1200" cap="none" spc="-4" normalizeH="0" baseline="0" noProof="0" dirty="0">
                <a:ln>
                  <a:noFill/>
                </a:ln>
                <a:solidFill>
                  <a:prstClr val="white"/>
                </a:solidFill>
                <a:effectLst/>
                <a:uLnTx/>
                <a:uFillTx/>
                <a:latin typeface="Arial"/>
                <a:ea typeface="+mn-ea"/>
                <a:cs typeface="Arial"/>
              </a:rPr>
              <a:t>/07/</a:t>
            </a:r>
            <a:r>
              <a:rPr kumimoji="0" sz="1200" b="0" i="0" u="none" strike="noStrike" kern="1200" cap="none" spc="-4" normalizeH="0" baseline="0" noProof="0" dirty="0">
                <a:ln>
                  <a:noFill/>
                </a:ln>
                <a:solidFill>
                  <a:prstClr val="white"/>
                </a:solidFill>
                <a:effectLst/>
                <a:uLnTx/>
                <a:uFillTx/>
                <a:latin typeface="Arial"/>
                <a:ea typeface="+mn-ea"/>
                <a:cs typeface="Arial"/>
              </a:rPr>
              <a:t>20</a:t>
            </a:r>
            <a:r>
              <a:rPr kumimoji="0" lang="en-GB" sz="1200" b="0" i="0" u="none" strike="noStrike" kern="1200" cap="none" spc="-4" normalizeH="0" baseline="0" noProof="0" dirty="0">
                <a:ln>
                  <a:noFill/>
                </a:ln>
                <a:solidFill>
                  <a:prstClr val="white"/>
                </a:solidFill>
                <a:effectLst/>
                <a:uLnTx/>
                <a:uFillTx/>
                <a:latin typeface="Arial"/>
                <a:ea typeface="+mn-ea"/>
                <a:cs typeface="Arial"/>
              </a:rPr>
              <a:t>20</a:t>
            </a:r>
            <a:endParaRPr kumimoji="0" sz="1200" b="0" i="0" u="none" strike="noStrike" kern="1200" cap="none" spc="-4" normalizeH="0" baseline="0" noProof="0" dirty="0">
              <a:ln>
                <a:noFill/>
              </a:ln>
              <a:solidFill>
                <a:prstClr val="white"/>
              </a:solidFill>
              <a:effectLst/>
              <a:uLnTx/>
              <a:uFillTx/>
              <a:latin typeface="Arial"/>
              <a:ea typeface="+mn-ea"/>
              <a:cs typeface="Arial"/>
            </a:endParaRPr>
          </a:p>
        </p:txBody>
      </p:sp>
      <p:sp>
        <p:nvSpPr>
          <p:cNvPr id="3" name="AutoShape 2" descr="Resultado de imagem para clustering machine learning"/>
          <p:cNvSpPr>
            <a:spLocks noChangeAspect="1" noChangeArrowheads="1"/>
          </p:cNvSpPr>
          <p:nvPr/>
        </p:nvSpPr>
        <p:spPr bwMode="auto">
          <a:xfrm>
            <a:off x="1259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pt-PT" sz="1350" b="0" i="0" u="none" strike="noStrike" kern="1200" cap="none" spc="0" normalizeH="0" baseline="0" noProof="0">
              <a:ln>
                <a:noFill/>
              </a:ln>
              <a:solidFill>
                <a:prstClr val="black"/>
              </a:solidFill>
              <a:effectLst/>
              <a:uLnTx/>
              <a:uFillTx/>
              <a:latin typeface="Calibri"/>
              <a:ea typeface="+mn-ea"/>
              <a:cs typeface="+mn-cs"/>
            </a:endParaRPr>
          </a:p>
        </p:txBody>
      </p:sp>
      <p:sp>
        <p:nvSpPr>
          <p:cNvPr id="5" name="AutoShape 4" descr="Resultado de imagem para clustering machine learning"/>
          <p:cNvSpPr>
            <a:spLocks noChangeAspect="1" noChangeArrowheads="1"/>
          </p:cNvSpPr>
          <p:nvPr/>
        </p:nvSpPr>
        <p:spPr bwMode="auto">
          <a:xfrm>
            <a:off x="1373981" y="863204"/>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pt-PT" sz="135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3">
            <a:extLst>
              <a:ext uri="{FF2B5EF4-FFF2-40B4-BE49-F238E27FC236}">
                <a16:creationId xmlns:a16="http://schemas.microsoft.com/office/drawing/2014/main" id="{17EF4483-353A-4266-A080-C4C3C0A0B926}"/>
              </a:ext>
            </a:extLst>
          </p:cNvPr>
          <p:cNvSpPr>
            <a:spLocks noChangeArrowheads="1"/>
          </p:cNvSpPr>
          <p:nvPr/>
        </p:nvSpPr>
        <p:spPr bwMode="auto">
          <a:xfrm>
            <a:off x="1052356" y="1530021"/>
            <a:ext cx="3365897" cy="1293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685800" rtl="0" eaLnBrk="1" fontAlgn="auto" latinLnBrk="0" hangingPunct="1">
              <a:lnSpc>
                <a:spcPct val="85000"/>
              </a:lnSpc>
              <a:spcBef>
                <a:spcPts val="0"/>
              </a:spcBef>
              <a:spcAft>
                <a:spcPts val="0"/>
              </a:spcAft>
              <a:buClrTx/>
              <a:buSzTx/>
              <a:buFontTx/>
              <a:buNone/>
              <a:tabLst/>
              <a:defRPr/>
            </a:pPr>
            <a:endParaRPr kumimoji="0" lang="en-US" altLang="en-US" sz="4050" b="1"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pic>
        <p:nvPicPr>
          <p:cNvPr id="1026" name="Picture 2" descr="Python for Scientific Computing">
            <a:extLst>
              <a:ext uri="{FF2B5EF4-FFF2-40B4-BE49-F238E27FC236}">
                <a16:creationId xmlns:a16="http://schemas.microsoft.com/office/drawing/2014/main" id="{FB02C96F-1B1A-4A17-B7F1-B4D664A37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599225"/>
            <a:ext cx="6858000" cy="331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972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ove mouse over image">
            <a:extLst>
              <a:ext uri="{FF2B5EF4-FFF2-40B4-BE49-F238E27FC236}">
                <a16:creationId xmlns:a16="http://schemas.microsoft.com/office/drawing/2014/main" id="{49007BDA-0EBB-4CD6-BFB8-62EC478D8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7850"/>
            <a:ext cx="9144000" cy="570071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87407E59-E795-4926-A182-A0875B25ABCC}"/>
              </a:ext>
            </a:extLst>
          </p:cNvPr>
          <p:cNvSpPr txBox="1"/>
          <p:nvPr/>
        </p:nvSpPr>
        <p:spPr>
          <a:xfrm>
            <a:off x="1066800" y="6278563"/>
            <a:ext cx="8305800" cy="646331"/>
          </a:xfrm>
          <a:prstGeom prst="rect">
            <a:avLst/>
          </a:prstGeom>
          <a:noFill/>
        </p:spPr>
        <p:txBody>
          <a:bodyPr wrap="square">
            <a:spAutoFit/>
          </a:bodyPr>
          <a:lstStyle/>
          <a:p>
            <a:r>
              <a:rPr lang="en-US" dirty="0">
                <a:hlinkClick r:id="rId3"/>
              </a:rPr>
              <a:t>https://scikit-learn.org/stable/tutorial/machine_learning_map/index.html</a:t>
            </a:r>
            <a:endParaRPr lang="en-US" dirty="0"/>
          </a:p>
          <a:p>
            <a:endParaRPr lang="en-US" dirty="0"/>
          </a:p>
        </p:txBody>
      </p:sp>
      <p:sp>
        <p:nvSpPr>
          <p:cNvPr id="5" name="CaixaDeTexto 4">
            <a:extLst>
              <a:ext uri="{FF2B5EF4-FFF2-40B4-BE49-F238E27FC236}">
                <a16:creationId xmlns:a16="http://schemas.microsoft.com/office/drawing/2014/main" id="{4BBFAD3C-EF86-426F-9909-F465F50465D6}"/>
              </a:ext>
            </a:extLst>
          </p:cNvPr>
          <p:cNvSpPr txBox="1"/>
          <p:nvPr/>
        </p:nvSpPr>
        <p:spPr>
          <a:xfrm>
            <a:off x="696686" y="152400"/>
            <a:ext cx="84473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dirty="0">
                <a:ln>
                  <a:noFill/>
                </a:ln>
                <a:solidFill>
                  <a:prstClr val="black"/>
                </a:solidFill>
                <a:effectLst/>
                <a:uLnTx/>
                <a:uFillTx/>
                <a:latin typeface="Calibri"/>
                <a:ea typeface="+mn-ea"/>
                <a:cs typeface="+mn-cs"/>
              </a:rPr>
              <a:t>You most learn: </a:t>
            </a:r>
            <a:r>
              <a:rPr kumimoji="0" lang="en-US" sz="2800" b="1" i="0" u="none" strike="noStrike" kern="1200" cap="none" spc="0" normalizeH="0" baseline="0" noProof="0" dirty="0">
                <a:ln>
                  <a:noFill/>
                </a:ln>
                <a:solidFill>
                  <a:srgbClr val="000099"/>
                </a:solidFill>
                <a:effectLst/>
                <a:uLnTx/>
                <a:uFillTx/>
                <a:latin typeface="Calibri"/>
                <a:ea typeface="+mn-ea"/>
                <a:cs typeface="+mn-cs"/>
              </a:rPr>
              <a:t>(</a:t>
            </a:r>
            <a:r>
              <a:rPr lang="en-US" sz="2800" b="0" i="0" u="none" strike="noStrike" dirty="0">
                <a:solidFill>
                  <a:srgbClr val="428BCA"/>
                </a:solidFill>
                <a:effectLst/>
                <a:latin typeface="Helvetica Neue"/>
                <a:hlinkClick r:id="rId4" tooltip="A Gentle Introduction to Scikit-Learn: A Python Machine Learning Library"/>
              </a:rPr>
              <a:t>scikit-learn Python library</a:t>
            </a:r>
            <a:r>
              <a:rPr lang="en-US" sz="2800" b="0" i="0" dirty="0">
                <a:solidFill>
                  <a:srgbClr val="555555"/>
                </a:solidFill>
                <a:effectLst/>
                <a:latin typeface="Helvetica Neue"/>
              </a:rPr>
              <a:t> </a:t>
            </a:r>
            <a:r>
              <a:rPr kumimoji="0" lang="en-US" sz="2800" b="1" i="0" u="none" strike="noStrike" kern="1200" cap="none" spc="0" normalizeH="0" baseline="0" noProof="0" dirty="0">
                <a:ln>
                  <a:noFill/>
                </a:ln>
                <a:solidFill>
                  <a:srgbClr val="000099"/>
                </a:solidFill>
                <a:effectLst/>
                <a:uLnTx/>
                <a:uFillTx/>
                <a:latin typeface="Calibri"/>
                <a:ea typeface="+mn-ea"/>
                <a:cs typeface="+mn-cs"/>
              </a:rPr>
              <a:t>) </a:t>
            </a:r>
            <a:endParaRPr kumimoji="0" lang="pt-PT" sz="28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932220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649D9A-EA86-41C3-B7CB-F05CCAB6C461}"/>
              </a:ext>
            </a:extLst>
          </p:cNvPr>
          <p:cNvSpPr>
            <a:spLocks noGrp="1"/>
          </p:cNvSpPr>
          <p:nvPr>
            <p:ph type="title"/>
          </p:nvPr>
        </p:nvSpPr>
        <p:spPr>
          <a:xfrm>
            <a:off x="3200400" y="309324"/>
            <a:ext cx="4841027" cy="1107996"/>
          </a:xfrm>
        </p:spPr>
        <p:txBody>
          <a:bodyPr/>
          <a:lstStyle/>
          <a:p>
            <a:r>
              <a:rPr lang="en-US" dirty="0">
                <a:solidFill>
                  <a:srgbClr val="FF0000"/>
                </a:solidFill>
              </a:rPr>
              <a:t>Exercise</a:t>
            </a:r>
            <a:br>
              <a:rPr lang="en-US" dirty="0"/>
            </a:br>
            <a:endParaRPr lang="en-US" dirty="0"/>
          </a:p>
        </p:txBody>
      </p:sp>
      <p:sp>
        <p:nvSpPr>
          <p:cNvPr id="4" name="Retângulo 3">
            <a:extLst>
              <a:ext uri="{FF2B5EF4-FFF2-40B4-BE49-F238E27FC236}">
                <a16:creationId xmlns:a16="http://schemas.microsoft.com/office/drawing/2014/main" id="{6FBEE4FD-D51C-43E8-8C66-9E1D06528403}"/>
              </a:ext>
            </a:extLst>
          </p:cNvPr>
          <p:cNvSpPr/>
          <p:nvPr/>
        </p:nvSpPr>
        <p:spPr>
          <a:xfrm>
            <a:off x="698224" y="1447800"/>
            <a:ext cx="8445776" cy="1708160"/>
          </a:xfrm>
          <a:prstGeom prst="rect">
            <a:avLst/>
          </a:prstGeom>
        </p:spPr>
        <p:txBody>
          <a:bodyPr wrap="square">
            <a:spAutoFit/>
          </a:bodyPr>
          <a:lstStyle/>
          <a:p>
            <a:pPr marL="214313" indent="-214313">
              <a:buFont typeface="Arial" panose="020B0604020202020204" pitchFamily="34" charset="0"/>
              <a:buChar char="•"/>
            </a:pPr>
            <a:r>
              <a:rPr lang="en-US" sz="1500" dirty="0"/>
              <a:t>Load the breast cancer dataset.</a:t>
            </a:r>
          </a:p>
          <a:p>
            <a:endParaRPr lang="en-US" sz="1500" dirty="0"/>
          </a:p>
          <a:p>
            <a:pPr marL="214313" indent="-214313">
              <a:buFont typeface="Arial" panose="020B0604020202020204" pitchFamily="34" charset="0"/>
              <a:buChar char="•"/>
            </a:pPr>
            <a:r>
              <a:rPr lang="en-US" sz="1500" dirty="0"/>
              <a:t>Try to cluster it into two clusters and check if the clusters match with the target class from the dataset, which specifies if its malignant or not. Here we are testing if we can we </a:t>
            </a:r>
            <a:r>
              <a:rPr lang="en-US" sz="1500" dirty="0" err="1"/>
              <a:t>idenitify</a:t>
            </a:r>
            <a:r>
              <a:rPr lang="en-US" sz="1500" dirty="0"/>
              <a:t> if its malignant or benign without even looking at the target class i.e. using unsupervised learning.</a:t>
            </a:r>
          </a:p>
          <a:p>
            <a:endParaRPr lang="en-US" sz="1500" dirty="0"/>
          </a:p>
          <a:p>
            <a:pPr marL="214313" indent="-214313">
              <a:buFont typeface="Arial" panose="020B0604020202020204" pitchFamily="34" charset="0"/>
              <a:buChar char="•"/>
            </a:pPr>
            <a:r>
              <a:rPr lang="en-US" sz="1500" dirty="0"/>
              <a:t>Next, train a supervised classifier, a </a:t>
            </a:r>
            <a:r>
              <a:rPr lang="en-US" sz="1500" dirty="0" err="1">
                <a:solidFill>
                  <a:srgbClr val="FF0000"/>
                </a:solidFill>
              </a:rPr>
              <a:t>DecisionTreeClassifier</a:t>
            </a:r>
            <a:r>
              <a:rPr lang="en-US" sz="1500" dirty="0"/>
              <a:t>, and see how much improvement we get?</a:t>
            </a:r>
          </a:p>
        </p:txBody>
      </p:sp>
      <p:sp>
        <p:nvSpPr>
          <p:cNvPr id="5" name="Retângulo 4">
            <a:extLst>
              <a:ext uri="{FF2B5EF4-FFF2-40B4-BE49-F238E27FC236}">
                <a16:creationId xmlns:a16="http://schemas.microsoft.com/office/drawing/2014/main" id="{0F81CDE5-AFD9-4083-8DDA-A419AB808B58}"/>
              </a:ext>
            </a:extLst>
          </p:cNvPr>
          <p:cNvSpPr/>
          <p:nvPr/>
        </p:nvSpPr>
        <p:spPr>
          <a:xfrm>
            <a:off x="2286000" y="4071210"/>
            <a:ext cx="4572000" cy="507831"/>
          </a:xfrm>
          <a:prstGeom prst="rect">
            <a:avLst/>
          </a:prstGeom>
        </p:spPr>
        <p:txBody>
          <a:bodyPr>
            <a:spAutoFit/>
          </a:bodyPr>
          <a:lstStyle/>
          <a:p>
            <a:r>
              <a:rPr lang="en-GB" sz="1350" dirty="0" err="1">
                <a:solidFill>
                  <a:srgbClr val="000000"/>
                </a:solidFill>
                <a:latin typeface="Courier New" panose="02070309020205020404" pitchFamily="49" charset="0"/>
              </a:rPr>
              <a:t>bc</a:t>
            </a:r>
            <a:r>
              <a:rPr lang="en-GB" sz="1350" dirty="0">
                <a:solidFill>
                  <a:srgbClr val="000000"/>
                </a:solidFill>
                <a:latin typeface="Courier New" panose="02070309020205020404" pitchFamily="49" charset="0"/>
              </a:rPr>
              <a:t> = </a:t>
            </a:r>
            <a:r>
              <a:rPr lang="en-GB" sz="1350" dirty="0" err="1">
                <a:solidFill>
                  <a:srgbClr val="000000"/>
                </a:solidFill>
                <a:latin typeface="Courier New" panose="02070309020205020404" pitchFamily="49" charset="0"/>
              </a:rPr>
              <a:t>datasets.load_breast_cancer</a:t>
            </a:r>
            <a:r>
              <a:rPr lang="en-GB" sz="1350" dirty="0">
                <a:solidFill>
                  <a:srgbClr val="000000"/>
                </a:solidFill>
                <a:latin typeface="Courier New" panose="02070309020205020404" pitchFamily="49" charset="0"/>
              </a:rPr>
              <a:t>()</a:t>
            </a:r>
          </a:p>
          <a:p>
            <a:r>
              <a:rPr lang="en-GB" sz="1350" dirty="0">
                <a:solidFill>
                  <a:srgbClr val="795E26"/>
                </a:solidFill>
                <a:latin typeface="Courier New" panose="02070309020205020404" pitchFamily="49" charset="0"/>
              </a:rPr>
              <a:t>print</a:t>
            </a:r>
            <a:r>
              <a:rPr lang="en-GB" sz="1350" dirty="0">
                <a:solidFill>
                  <a:srgbClr val="000000"/>
                </a:solidFill>
                <a:latin typeface="Courier New" panose="02070309020205020404" pitchFamily="49" charset="0"/>
              </a:rPr>
              <a:t>(</a:t>
            </a:r>
            <a:r>
              <a:rPr lang="en-GB" sz="1350" dirty="0" err="1">
                <a:solidFill>
                  <a:srgbClr val="000000"/>
                </a:solidFill>
                <a:latin typeface="Courier New" panose="02070309020205020404" pitchFamily="49" charset="0"/>
              </a:rPr>
              <a:t>bc.DESCR</a:t>
            </a:r>
            <a:r>
              <a:rPr lang="en-GB" sz="135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639862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E8057-31F4-47DA-8D60-6F3F406ABD23}"/>
              </a:ext>
            </a:extLst>
          </p:cNvPr>
          <p:cNvSpPr>
            <a:spLocks noGrp="1"/>
          </p:cNvSpPr>
          <p:nvPr>
            <p:ph type="title"/>
          </p:nvPr>
        </p:nvSpPr>
        <p:spPr/>
        <p:txBody>
          <a:bodyPr/>
          <a:lstStyle/>
          <a:p>
            <a:pPr algn="ctr"/>
            <a:r>
              <a:rPr lang="en-GB" dirty="0"/>
              <a:t>Useful links!!!</a:t>
            </a:r>
            <a:endParaRPr lang="en-US" dirty="0"/>
          </a:p>
        </p:txBody>
      </p:sp>
      <p:sp>
        <p:nvSpPr>
          <p:cNvPr id="3" name="Espaço Reservado para Conteúdo 2">
            <a:extLst>
              <a:ext uri="{FF2B5EF4-FFF2-40B4-BE49-F238E27FC236}">
                <a16:creationId xmlns:a16="http://schemas.microsoft.com/office/drawing/2014/main" id="{D6973918-3768-40D5-BEFC-9FB1C93B5C1C}"/>
              </a:ext>
            </a:extLst>
          </p:cNvPr>
          <p:cNvSpPr>
            <a:spLocks noGrp="1"/>
          </p:cNvSpPr>
          <p:nvPr>
            <p:ph idx="1"/>
          </p:nvPr>
        </p:nvSpPr>
        <p:spPr>
          <a:xfrm>
            <a:off x="292506" y="2590800"/>
            <a:ext cx="8558985" cy="4606925"/>
          </a:xfrm>
        </p:spPr>
        <p:txBody>
          <a:bodyPr>
            <a:normAutofit/>
          </a:bodyPr>
          <a:lstStyle/>
          <a:p>
            <a:r>
              <a:rPr lang="en-GB" sz="1500" dirty="0"/>
              <a:t>In-depth introduction to machine learning in 15 hours of expert videos</a:t>
            </a:r>
          </a:p>
          <a:p>
            <a:pPr lvl="1"/>
            <a:r>
              <a:rPr lang="en-US" sz="1350" dirty="0">
                <a:hlinkClick r:id="rId2"/>
              </a:rPr>
              <a:t>https://www.r-bloggers.com/in-depth-introduction-to-machine-learning-in-15-hours-of-expert-videos/</a:t>
            </a:r>
            <a:endParaRPr lang="en-US" sz="1350" dirty="0"/>
          </a:p>
          <a:p>
            <a:pPr lvl="1"/>
            <a:endParaRPr lang="en-US" sz="1350" dirty="0"/>
          </a:p>
          <a:p>
            <a:r>
              <a:rPr lang="en-GB" sz="1500" dirty="0"/>
              <a:t>Chapter 2: Statistical Learning Applied Exercises</a:t>
            </a:r>
          </a:p>
          <a:p>
            <a:pPr lvl="1"/>
            <a:r>
              <a:rPr lang="en-US" sz="1200" dirty="0">
                <a:hlinkClick r:id="rId3"/>
              </a:rPr>
              <a:t>http://rstudio-pubs-static.s3.amazonaws.com/203045_9744ef21cf43440e8aecc4abc284c6ad.html</a:t>
            </a:r>
            <a:endParaRPr lang="en-US" sz="1200" dirty="0"/>
          </a:p>
          <a:p>
            <a:pPr lvl="1"/>
            <a:endParaRPr lang="en-US" sz="1200" dirty="0"/>
          </a:p>
          <a:p>
            <a:r>
              <a:rPr lang="en-GB" sz="1500" dirty="0"/>
              <a:t>Machine Learning – Intelligent Decisions based on Data</a:t>
            </a:r>
          </a:p>
          <a:p>
            <a:pPr lvl="1"/>
            <a:r>
              <a:rPr lang="en-US" sz="1200" dirty="0">
                <a:hlinkClick r:id="rId4"/>
              </a:rPr>
              <a:t>https://witanworld.com/article/2018/04/21/machinelearning/</a:t>
            </a:r>
            <a:endParaRPr lang="en-US" sz="1200" dirty="0"/>
          </a:p>
        </p:txBody>
      </p:sp>
      <p:sp>
        <p:nvSpPr>
          <p:cNvPr id="5" name="CaixaDeTexto 4">
            <a:extLst>
              <a:ext uri="{FF2B5EF4-FFF2-40B4-BE49-F238E27FC236}">
                <a16:creationId xmlns:a16="http://schemas.microsoft.com/office/drawing/2014/main" id="{1A18B69B-9FD3-436B-B6CC-101B161EC3A7}"/>
              </a:ext>
            </a:extLst>
          </p:cNvPr>
          <p:cNvSpPr txBox="1"/>
          <p:nvPr/>
        </p:nvSpPr>
        <p:spPr>
          <a:xfrm>
            <a:off x="3124200" y="838200"/>
            <a:ext cx="4572000" cy="584775"/>
          </a:xfrm>
          <a:prstGeom prst="rect">
            <a:avLst/>
          </a:prstGeom>
          <a:noFill/>
        </p:spPr>
        <p:txBody>
          <a:bodyPr wrap="square">
            <a:spAutoFit/>
          </a:bodyPr>
          <a:lstStyle/>
          <a:p>
            <a:r>
              <a:rPr lang="en-GB" sz="3200" dirty="0">
                <a:solidFill>
                  <a:srgbClr val="FF0000"/>
                </a:solidFill>
              </a:rPr>
              <a:t>Useful links!!!</a:t>
            </a:r>
            <a:endParaRPr lang="en-US" sz="3200" dirty="0">
              <a:solidFill>
                <a:srgbClr val="FF0000"/>
              </a:solidFill>
            </a:endParaRPr>
          </a:p>
        </p:txBody>
      </p:sp>
    </p:spTree>
    <p:extLst>
      <p:ext uri="{BB962C8B-B14F-4D97-AF65-F5344CB8AC3E}">
        <p14:creationId xmlns:p14="http://schemas.microsoft.com/office/powerpoint/2010/main" val="2554886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827986" y="5436841"/>
            <a:ext cx="5657850" cy="567848"/>
          </a:xfrm>
        </p:spPr>
        <p:txBody>
          <a:bodyPr>
            <a:scene3d>
              <a:camera prst="orthographicFront"/>
              <a:lightRig rig="glow" dir="tl">
                <a:rot lat="0" lon="0" rev="5400000"/>
              </a:lightRig>
            </a:scene3d>
            <a:sp3d contourW="12700">
              <a:bevelT w="25400" h="25400"/>
              <a:contourClr>
                <a:schemeClr val="accent6">
                  <a:shade val="73000"/>
                </a:schemeClr>
              </a:contourClr>
            </a:sp3d>
          </a:bodyPr>
          <a:lstStyle/>
          <a:p>
            <a:pPr marL="249624" indent="-249624">
              <a:lnSpc>
                <a:spcPct val="80000"/>
              </a:lnSpc>
              <a:spcBef>
                <a:spcPct val="20000"/>
              </a:spcBef>
              <a:defRPr/>
            </a:pPr>
            <a:r>
              <a:rPr lang="en-US" dirty="0">
                <a:latin typeface="Gill Sans" pitchFamily="34" charset="0"/>
              </a:rPr>
              <a:t>ANY QUESTIONS?</a:t>
            </a:r>
          </a:p>
        </p:txBody>
      </p:sp>
      <p:pic>
        <p:nvPicPr>
          <p:cNvPr id="7"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853" y="1251220"/>
            <a:ext cx="6558087" cy="3886979"/>
          </a:xfrm>
          <a:prstGeom prst="rect">
            <a:avLst/>
          </a:prstGeom>
        </p:spPr>
      </p:pic>
      <p:sp>
        <p:nvSpPr>
          <p:cNvPr id="2" name="Marcador de Posição do Número do Diapositivo 1"/>
          <p:cNvSpPr>
            <a:spLocks noGrp="1"/>
          </p:cNvSpPr>
          <p:nvPr>
            <p:ph type="sldNum" sz="quarter" idx="12"/>
          </p:nvPr>
        </p:nvSpPr>
        <p:spPr/>
        <p:txBody>
          <a:bodyPr/>
          <a:lstStyle/>
          <a:p>
            <a:pPr>
              <a:defRPr/>
            </a:pPr>
            <a:fld id="{73C7AFF7-09EF-4210-BC18-B9CAA3C8318B}" type="slidenum">
              <a:rPr lang="en-US" altLang="en-US" smtClean="0"/>
              <a:pPr>
                <a:defRPr/>
              </a:pPr>
              <a:t>55</a:t>
            </a:fld>
            <a:endParaRPr lang="en-US" altLang="en-US"/>
          </a:p>
        </p:txBody>
      </p:sp>
    </p:spTree>
    <p:extLst>
      <p:ext uri="{BB962C8B-B14F-4D97-AF65-F5344CB8AC3E}">
        <p14:creationId xmlns:p14="http://schemas.microsoft.com/office/powerpoint/2010/main" val="1386386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09532" y="724122"/>
            <a:ext cx="8629015" cy="5501640"/>
            <a:chOff x="309532" y="724122"/>
            <a:chExt cx="8629015" cy="5501640"/>
          </a:xfrm>
        </p:grpSpPr>
        <p:sp>
          <p:nvSpPr>
            <p:cNvPr id="3" name="object 3"/>
            <p:cNvSpPr/>
            <p:nvPr/>
          </p:nvSpPr>
          <p:spPr>
            <a:xfrm>
              <a:off x="4708835" y="772110"/>
              <a:ext cx="22860" cy="5405755"/>
            </a:xfrm>
            <a:custGeom>
              <a:avLst/>
              <a:gdLst/>
              <a:ahLst/>
              <a:cxnLst/>
              <a:rect l="l" t="t" r="r" b="b"/>
              <a:pathLst>
                <a:path w="22860" h="5405755">
                  <a:moveTo>
                    <a:pt x="22603" y="5405162"/>
                  </a:moveTo>
                  <a:lnTo>
                    <a:pt x="0" y="0"/>
                  </a:lnTo>
                </a:path>
              </a:pathLst>
            </a:custGeom>
            <a:ln w="9524">
              <a:solidFill>
                <a:srgbClr val="595959"/>
              </a:solidFill>
            </a:ln>
          </p:spPr>
          <p:txBody>
            <a:bodyPr wrap="square" lIns="0" tIns="0" rIns="0" bIns="0" rtlCol="0"/>
            <a:lstStyle/>
            <a:p>
              <a:endParaRPr/>
            </a:p>
          </p:txBody>
        </p:sp>
        <p:sp>
          <p:nvSpPr>
            <p:cNvPr id="4" name="object 4"/>
            <p:cNvSpPr/>
            <p:nvPr/>
          </p:nvSpPr>
          <p:spPr>
            <a:xfrm>
              <a:off x="4715707" y="6177207"/>
              <a:ext cx="31750" cy="43815"/>
            </a:xfrm>
            <a:custGeom>
              <a:avLst/>
              <a:gdLst/>
              <a:ahLst/>
              <a:cxnLst/>
              <a:rect l="l" t="t" r="r" b="b"/>
              <a:pathLst>
                <a:path w="31750" h="43814">
                  <a:moveTo>
                    <a:pt x="15913" y="43290"/>
                  </a:moveTo>
                  <a:lnTo>
                    <a:pt x="0" y="131"/>
                  </a:lnTo>
                  <a:lnTo>
                    <a:pt x="31465" y="0"/>
                  </a:lnTo>
                  <a:lnTo>
                    <a:pt x="15913" y="43290"/>
                  </a:lnTo>
                  <a:close/>
                </a:path>
              </a:pathLst>
            </a:custGeom>
            <a:solidFill>
              <a:srgbClr val="595959"/>
            </a:solidFill>
          </p:spPr>
          <p:txBody>
            <a:bodyPr wrap="square" lIns="0" tIns="0" rIns="0" bIns="0" rtlCol="0"/>
            <a:lstStyle/>
            <a:p>
              <a:endParaRPr/>
            </a:p>
          </p:txBody>
        </p:sp>
        <p:sp>
          <p:nvSpPr>
            <p:cNvPr id="5" name="object 5"/>
            <p:cNvSpPr/>
            <p:nvPr/>
          </p:nvSpPr>
          <p:spPr>
            <a:xfrm>
              <a:off x="4715707" y="6177207"/>
              <a:ext cx="31750" cy="43815"/>
            </a:xfrm>
            <a:custGeom>
              <a:avLst/>
              <a:gdLst/>
              <a:ahLst/>
              <a:cxnLst/>
              <a:rect l="l" t="t" r="r" b="b"/>
              <a:pathLst>
                <a:path w="31750" h="43814">
                  <a:moveTo>
                    <a:pt x="0" y="131"/>
                  </a:moveTo>
                  <a:lnTo>
                    <a:pt x="15913" y="43290"/>
                  </a:lnTo>
                  <a:lnTo>
                    <a:pt x="31465" y="0"/>
                  </a:lnTo>
                  <a:lnTo>
                    <a:pt x="0" y="131"/>
                  </a:lnTo>
                  <a:close/>
                </a:path>
              </a:pathLst>
            </a:custGeom>
            <a:ln w="9524">
              <a:solidFill>
                <a:srgbClr val="595959"/>
              </a:solidFill>
            </a:ln>
          </p:spPr>
          <p:txBody>
            <a:bodyPr wrap="square" lIns="0" tIns="0" rIns="0" bIns="0" rtlCol="0"/>
            <a:lstStyle/>
            <a:p>
              <a:endParaRPr/>
            </a:p>
          </p:txBody>
        </p:sp>
        <p:sp>
          <p:nvSpPr>
            <p:cNvPr id="6" name="object 6"/>
            <p:cNvSpPr/>
            <p:nvPr/>
          </p:nvSpPr>
          <p:spPr>
            <a:xfrm>
              <a:off x="4693103" y="728885"/>
              <a:ext cx="31750" cy="43815"/>
            </a:xfrm>
            <a:custGeom>
              <a:avLst/>
              <a:gdLst/>
              <a:ahLst/>
              <a:cxnLst/>
              <a:rect l="l" t="t" r="r" b="b"/>
              <a:pathLst>
                <a:path w="31750" h="43815">
                  <a:moveTo>
                    <a:pt x="0" y="43290"/>
                  </a:moveTo>
                  <a:lnTo>
                    <a:pt x="15551" y="0"/>
                  </a:lnTo>
                  <a:lnTo>
                    <a:pt x="31465" y="43159"/>
                  </a:lnTo>
                  <a:lnTo>
                    <a:pt x="0" y="43290"/>
                  </a:lnTo>
                  <a:close/>
                </a:path>
              </a:pathLst>
            </a:custGeom>
            <a:solidFill>
              <a:srgbClr val="595959"/>
            </a:solidFill>
          </p:spPr>
          <p:txBody>
            <a:bodyPr wrap="square" lIns="0" tIns="0" rIns="0" bIns="0" rtlCol="0"/>
            <a:lstStyle/>
            <a:p>
              <a:endParaRPr/>
            </a:p>
          </p:txBody>
        </p:sp>
        <p:sp>
          <p:nvSpPr>
            <p:cNvPr id="7" name="object 7"/>
            <p:cNvSpPr/>
            <p:nvPr/>
          </p:nvSpPr>
          <p:spPr>
            <a:xfrm>
              <a:off x="4693103" y="728885"/>
              <a:ext cx="31750" cy="43815"/>
            </a:xfrm>
            <a:custGeom>
              <a:avLst/>
              <a:gdLst/>
              <a:ahLst/>
              <a:cxnLst/>
              <a:rect l="l" t="t" r="r" b="b"/>
              <a:pathLst>
                <a:path w="31750" h="43815">
                  <a:moveTo>
                    <a:pt x="31465" y="43159"/>
                  </a:moveTo>
                  <a:lnTo>
                    <a:pt x="15551" y="0"/>
                  </a:lnTo>
                  <a:lnTo>
                    <a:pt x="0" y="43290"/>
                  </a:lnTo>
                  <a:lnTo>
                    <a:pt x="31465" y="43159"/>
                  </a:lnTo>
                  <a:close/>
                </a:path>
              </a:pathLst>
            </a:custGeom>
            <a:ln w="9524">
              <a:solidFill>
                <a:srgbClr val="595959"/>
              </a:solidFill>
            </a:ln>
          </p:spPr>
          <p:txBody>
            <a:bodyPr wrap="square" lIns="0" tIns="0" rIns="0" bIns="0" rtlCol="0"/>
            <a:lstStyle/>
            <a:p>
              <a:endParaRPr/>
            </a:p>
          </p:txBody>
        </p:sp>
        <p:sp>
          <p:nvSpPr>
            <p:cNvPr id="8" name="object 8"/>
            <p:cNvSpPr/>
            <p:nvPr/>
          </p:nvSpPr>
          <p:spPr>
            <a:xfrm>
              <a:off x="357520" y="3351644"/>
              <a:ext cx="8533130" cy="7620"/>
            </a:xfrm>
            <a:custGeom>
              <a:avLst/>
              <a:gdLst/>
              <a:ahLst/>
              <a:cxnLst/>
              <a:rect l="l" t="t" r="r" b="b"/>
              <a:pathLst>
                <a:path w="8533130" h="7620">
                  <a:moveTo>
                    <a:pt x="0" y="0"/>
                  </a:moveTo>
                  <a:lnTo>
                    <a:pt x="8533026" y="7499"/>
                  </a:lnTo>
                </a:path>
              </a:pathLst>
            </a:custGeom>
            <a:ln w="9524">
              <a:solidFill>
                <a:srgbClr val="595959"/>
              </a:solidFill>
            </a:ln>
          </p:spPr>
          <p:txBody>
            <a:bodyPr wrap="square" lIns="0" tIns="0" rIns="0" bIns="0" rtlCol="0"/>
            <a:lstStyle/>
            <a:p>
              <a:endParaRPr/>
            </a:p>
          </p:txBody>
        </p:sp>
        <p:sp>
          <p:nvSpPr>
            <p:cNvPr id="9" name="object 9"/>
            <p:cNvSpPr/>
            <p:nvPr/>
          </p:nvSpPr>
          <p:spPr>
            <a:xfrm>
              <a:off x="314294" y="3335911"/>
              <a:ext cx="43815" cy="31750"/>
            </a:xfrm>
            <a:custGeom>
              <a:avLst/>
              <a:gdLst/>
              <a:ahLst/>
              <a:cxnLst/>
              <a:rect l="l" t="t" r="r" b="b"/>
              <a:pathLst>
                <a:path w="43814" h="31750">
                  <a:moveTo>
                    <a:pt x="43211" y="31465"/>
                  </a:moveTo>
                  <a:lnTo>
                    <a:pt x="0" y="15694"/>
                  </a:lnTo>
                  <a:lnTo>
                    <a:pt x="43239" y="0"/>
                  </a:lnTo>
                  <a:lnTo>
                    <a:pt x="43211" y="31465"/>
                  </a:lnTo>
                  <a:close/>
                </a:path>
              </a:pathLst>
            </a:custGeom>
            <a:solidFill>
              <a:srgbClr val="595959"/>
            </a:solidFill>
          </p:spPr>
          <p:txBody>
            <a:bodyPr wrap="square" lIns="0" tIns="0" rIns="0" bIns="0" rtlCol="0"/>
            <a:lstStyle/>
            <a:p>
              <a:endParaRPr/>
            </a:p>
          </p:txBody>
        </p:sp>
        <p:sp>
          <p:nvSpPr>
            <p:cNvPr id="10" name="object 10"/>
            <p:cNvSpPr/>
            <p:nvPr/>
          </p:nvSpPr>
          <p:spPr>
            <a:xfrm>
              <a:off x="314294" y="3335911"/>
              <a:ext cx="43815" cy="31750"/>
            </a:xfrm>
            <a:custGeom>
              <a:avLst/>
              <a:gdLst/>
              <a:ahLst/>
              <a:cxnLst/>
              <a:rect l="l" t="t" r="r" b="b"/>
              <a:pathLst>
                <a:path w="43814" h="31750">
                  <a:moveTo>
                    <a:pt x="43239" y="0"/>
                  </a:moveTo>
                  <a:lnTo>
                    <a:pt x="0" y="15694"/>
                  </a:lnTo>
                  <a:lnTo>
                    <a:pt x="43211" y="31465"/>
                  </a:lnTo>
                  <a:lnTo>
                    <a:pt x="43239" y="0"/>
                  </a:lnTo>
                  <a:close/>
                </a:path>
              </a:pathLst>
            </a:custGeom>
            <a:ln w="9524">
              <a:solidFill>
                <a:srgbClr val="595959"/>
              </a:solidFill>
            </a:ln>
          </p:spPr>
          <p:txBody>
            <a:bodyPr wrap="square" lIns="0" tIns="0" rIns="0" bIns="0" rtlCol="0"/>
            <a:lstStyle/>
            <a:p>
              <a:endParaRPr/>
            </a:p>
          </p:txBody>
        </p:sp>
        <p:sp>
          <p:nvSpPr>
            <p:cNvPr id="11" name="object 11"/>
            <p:cNvSpPr/>
            <p:nvPr/>
          </p:nvSpPr>
          <p:spPr>
            <a:xfrm>
              <a:off x="8890532" y="3343411"/>
              <a:ext cx="43815" cy="31750"/>
            </a:xfrm>
            <a:custGeom>
              <a:avLst/>
              <a:gdLst/>
              <a:ahLst/>
              <a:cxnLst/>
              <a:rect l="l" t="t" r="r" b="b"/>
              <a:pathLst>
                <a:path w="43815" h="31750">
                  <a:moveTo>
                    <a:pt x="0" y="31465"/>
                  </a:moveTo>
                  <a:lnTo>
                    <a:pt x="28" y="0"/>
                  </a:lnTo>
                  <a:lnTo>
                    <a:pt x="43239" y="15770"/>
                  </a:lnTo>
                  <a:lnTo>
                    <a:pt x="0" y="31465"/>
                  </a:lnTo>
                  <a:close/>
                </a:path>
              </a:pathLst>
            </a:custGeom>
            <a:solidFill>
              <a:srgbClr val="595959"/>
            </a:solidFill>
          </p:spPr>
          <p:txBody>
            <a:bodyPr wrap="square" lIns="0" tIns="0" rIns="0" bIns="0" rtlCol="0"/>
            <a:lstStyle/>
            <a:p>
              <a:endParaRPr/>
            </a:p>
          </p:txBody>
        </p:sp>
        <p:sp>
          <p:nvSpPr>
            <p:cNvPr id="12" name="object 12"/>
            <p:cNvSpPr/>
            <p:nvPr/>
          </p:nvSpPr>
          <p:spPr>
            <a:xfrm>
              <a:off x="8890532" y="3343411"/>
              <a:ext cx="43815" cy="31750"/>
            </a:xfrm>
            <a:custGeom>
              <a:avLst/>
              <a:gdLst/>
              <a:ahLst/>
              <a:cxnLst/>
              <a:rect l="l" t="t" r="r" b="b"/>
              <a:pathLst>
                <a:path w="43815" h="31750">
                  <a:moveTo>
                    <a:pt x="0" y="31465"/>
                  </a:moveTo>
                  <a:lnTo>
                    <a:pt x="43239" y="15770"/>
                  </a:lnTo>
                  <a:lnTo>
                    <a:pt x="28" y="0"/>
                  </a:lnTo>
                  <a:lnTo>
                    <a:pt x="0" y="31465"/>
                  </a:lnTo>
                  <a:close/>
                </a:path>
              </a:pathLst>
            </a:custGeom>
            <a:ln w="9524">
              <a:solidFill>
                <a:srgbClr val="595959"/>
              </a:solidFill>
            </a:ln>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700" rIns="0" bIns="0" rtlCol="0">
            <a:spAutoFit/>
          </a:bodyPr>
          <a:lstStyle/>
          <a:p>
            <a:pPr marL="285750">
              <a:lnSpc>
                <a:spcPct val="100000"/>
              </a:lnSpc>
              <a:spcBef>
                <a:spcPts val="100"/>
              </a:spcBef>
            </a:pPr>
            <a:r>
              <a:rPr spc="-65" dirty="0"/>
              <a:t>Generic</a:t>
            </a:r>
          </a:p>
        </p:txBody>
      </p:sp>
      <p:sp>
        <p:nvSpPr>
          <p:cNvPr id="14" name="object 14"/>
          <p:cNvSpPr txBox="1"/>
          <p:nvPr/>
        </p:nvSpPr>
        <p:spPr>
          <a:xfrm>
            <a:off x="4248894" y="6297287"/>
            <a:ext cx="942975" cy="330200"/>
          </a:xfrm>
          <a:prstGeom prst="rect">
            <a:avLst/>
          </a:prstGeom>
        </p:spPr>
        <p:txBody>
          <a:bodyPr vert="horz" wrap="square" lIns="0" tIns="12700" rIns="0" bIns="0" rtlCol="0">
            <a:spAutoFit/>
          </a:bodyPr>
          <a:lstStyle/>
          <a:p>
            <a:pPr marL="12700">
              <a:lnSpc>
                <a:spcPct val="100000"/>
              </a:lnSpc>
              <a:spcBef>
                <a:spcPts val="100"/>
              </a:spcBef>
            </a:pPr>
            <a:r>
              <a:rPr sz="2000" b="1" spc="-65" dirty="0">
                <a:latin typeface="Arial"/>
                <a:cs typeface="Arial"/>
              </a:rPr>
              <a:t>Speciﬁc</a:t>
            </a:r>
            <a:endParaRPr sz="2000">
              <a:latin typeface="Arial"/>
              <a:cs typeface="Arial"/>
            </a:endParaRPr>
          </a:p>
        </p:txBody>
      </p:sp>
      <p:sp>
        <p:nvSpPr>
          <p:cNvPr id="15" name="object 15"/>
          <p:cNvSpPr txBox="1"/>
          <p:nvPr/>
        </p:nvSpPr>
        <p:spPr>
          <a:xfrm>
            <a:off x="303017" y="3414459"/>
            <a:ext cx="861060" cy="330200"/>
          </a:xfrm>
          <a:prstGeom prst="rect">
            <a:avLst/>
          </a:prstGeom>
        </p:spPr>
        <p:txBody>
          <a:bodyPr vert="horz" wrap="square" lIns="0" tIns="12700" rIns="0" bIns="0" rtlCol="0">
            <a:spAutoFit/>
          </a:bodyPr>
          <a:lstStyle/>
          <a:p>
            <a:pPr marL="12700">
              <a:lnSpc>
                <a:spcPct val="100000"/>
              </a:lnSpc>
              <a:spcBef>
                <a:spcPts val="100"/>
              </a:spcBef>
            </a:pPr>
            <a:r>
              <a:rPr sz="2000" b="1" spc="-110" dirty="0">
                <a:latin typeface="Arial"/>
                <a:cs typeface="Arial"/>
              </a:rPr>
              <a:t>C</a:t>
            </a:r>
            <a:r>
              <a:rPr sz="2000" b="1" spc="-45" dirty="0">
                <a:latin typeface="Arial"/>
                <a:cs typeface="Arial"/>
              </a:rPr>
              <a:t>oding</a:t>
            </a:r>
            <a:endParaRPr sz="2000">
              <a:latin typeface="Arial"/>
              <a:cs typeface="Arial"/>
            </a:endParaRPr>
          </a:p>
        </p:txBody>
      </p:sp>
      <p:sp>
        <p:nvSpPr>
          <p:cNvPr id="16" name="object 16"/>
          <p:cNvSpPr txBox="1"/>
          <p:nvPr/>
        </p:nvSpPr>
        <p:spPr>
          <a:xfrm>
            <a:off x="8187713" y="3414459"/>
            <a:ext cx="701675" cy="330200"/>
          </a:xfrm>
          <a:prstGeom prst="rect">
            <a:avLst/>
          </a:prstGeom>
        </p:spPr>
        <p:txBody>
          <a:bodyPr vert="horz" wrap="square" lIns="0" tIns="12700" rIns="0" bIns="0" rtlCol="0">
            <a:spAutoFit/>
          </a:bodyPr>
          <a:lstStyle/>
          <a:p>
            <a:pPr marL="12700">
              <a:lnSpc>
                <a:spcPct val="100000"/>
              </a:lnSpc>
              <a:spcBef>
                <a:spcPts val="100"/>
              </a:spcBef>
            </a:pPr>
            <a:r>
              <a:rPr sz="2000" b="1" spc="-50" dirty="0">
                <a:latin typeface="Arial"/>
                <a:cs typeface="Arial"/>
              </a:rPr>
              <a:t>Using</a:t>
            </a:r>
            <a:endParaRPr sz="2000">
              <a:latin typeface="Arial"/>
              <a:cs typeface="Arial"/>
            </a:endParaRPr>
          </a:p>
        </p:txBody>
      </p:sp>
      <p:sp>
        <p:nvSpPr>
          <p:cNvPr id="17" name="object 17"/>
          <p:cNvSpPr txBox="1"/>
          <p:nvPr/>
        </p:nvSpPr>
        <p:spPr>
          <a:xfrm>
            <a:off x="4738584" y="3399509"/>
            <a:ext cx="1209040" cy="330200"/>
          </a:xfrm>
          <a:prstGeom prst="rect">
            <a:avLst/>
          </a:prstGeom>
        </p:spPr>
        <p:txBody>
          <a:bodyPr vert="horz" wrap="square" lIns="0" tIns="12700" rIns="0" bIns="0" rtlCol="0">
            <a:spAutoFit/>
          </a:bodyPr>
          <a:lstStyle/>
          <a:p>
            <a:pPr marL="12700">
              <a:lnSpc>
                <a:spcPct val="100000"/>
              </a:lnSpc>
              <a:spcBef>
                <a:spcPts val="100"/>
              </a:spcBef>
            </a:pPr>
            <a:r>
              <a:rPr sz="2000" b="1" spc="-40" dirty="0">
                <a:latin typeface="Arial"/>
                <a:cs typeface="Arial"/>
              </a:rPr>
              <a:t>Designing</a:t>
            </a:r>
            <a:endParaRPr sz="2000">
              <a:latin typeface="Arial"/>
              <a:cs typeface="Arial"/>
            </a:endParaRPr>
          </a:p>
        </p:txBody>
      </p:sp>
      <p:grpSp>
        <p:nvGrpSpPr>
          <p:cNvPr id="18" name="object 18"/>
          <p:cNvGrpSpPr/>
          <p:nvPr/>
        </p:nvGrpSpPr>
        <p:grpSpPr>
          <a:xfrm>
            <a:off x="361783" y="842535"/>
            <a:ext cx="8630920" cy="5029200"/>
            <a:chOff x="361783" y="842535"/>
            <a:chExt cx="8630920" cy="5029200"/>
          </a:xfrm>
        </p:grpSpPr>
        <p:pic>
          <p:nvPicPr>
            <p:cNvPr id="19" name="object 19"/>
            <p:cNvPicPr/>
            <p:nvPr/>
          </p:nvPicPr>
          <p:blipFill>
            <a:blip r:embed="rId2" cstate="print"/>
            <a:stretch>
              <a:fillRect/>
            </a:stretch>
          </p:blipFill>
          <p:spPr>
            <a:xfrm>
              <a:off x="361783" y="5504298"/>
              <a:ext cx="1904499" cy="367349"/>
            </a:xfrm>
            <a:prstGeom prst="rect">
              <a:avLst/>
            </a:prstGeom>
          </p:spPr>
        </p:pic>
        <p:pic>
          <p:nvPicPr>
            <p:cNvPr id="20" name="object 20"/>
            <p:cNvPicPr/>
            <p:nvPr/>
          </p:nvPicPr>
          <p:blipFill>
            <a:blip r:embed="rId3" cstate="print"/>
            <a:stretch>
              <a:fillRect/>
            </a:stretch>
          </p:blipFill>
          <p:spPr>
            <a:xfrm>
              <a:off x="361785" y="4782961"/>
              <a:ext cx="2265848" cy="430677"/>
            </a:xfrm>
            <a:prstGeom prst="rect">
              <a:avLst/>
            </a:prstGeom>
          </p:spPr>
        </p:pic>
        <p:pic>
          <p:nvPicPr>
            <p:cNvPr id="21" name="object 21"/>
            <p:cNvPicPr/>
            <p:nvPr/>
          </p:nvPicPr>
          <p:blipFill>
            <a:blip r:embed="rId4" cstate="print"/>
            <a:stretch>
              <a:fillRect/>
            </a:stretch>
          </p:blipFill>
          <p:spPr>
            <a:xfrm>
              <a:off x="5555035" y="1831913"/>
              <a:ext cx="1709238" cy="397378"/>
            </a:xfrm>
            <a:prstGeom prst="rect">
              <a:avLst/>
            </a:prstGeom>
          </p:spPr>
        </p:pic>
        <p:pic>
          <p:nvPicPr>
            <p:cNvPr id="22" name="object 22"/>
            <p:cNvPicPr/>
            <p:nvPr/>
          </p:nvPicPr>
          <p:blipFill>
            <a:blip r:embed="rId5" cstate="print"/>
            <a:stretch>
              <a:fillRect/>
            </a:stretch>
          </p:blipFill>
          <p:spPr>
            <a:xfrm>
              <a:off x="4924463" y="842535"/>
              <a:ext cx="1962163" cy="403301"/>
            </a:xfrm>
            <a:prstGeom prst="rect">
              <a:avLst/>
            </a:prstGeom>
          </p:spPr>
        </p:pic>
        <p:pic>
          <p:nvPicPr>
            <p:cNvPr id="23" name="object 23"/>
            <p:cNvPicPr/>
            <p:nvPr/>
          </p:nvPicPr>
          <p:blipFill>
            <a:blip r:embed="rId6" cstate="print"/>
            <a:stretch>
              <a:fillRect/>
            </a:stretch>
          </p:blipFill>
          <p:spPr>
            <a:xfrm>
              <a:off x="7308075" y="926781"/>
              <a:ext cx="1678375" cy="310732"/>
            </a:xfrm>
            <a:prstGeom prst="rect">
              <a:avLst/>
            </a:prstGeom>
          </p:spPr>
        </p:pic>
        <p:pic>
          <p:nvPicPr>
            <p:cNvPr id="24" name="object 24"/>
            <p:cNvPicPr/>
            <p:nvPr/>
          </p:nvPicPr>
          <p:blipFill>
            <a:blip r:embed="rId7" cstate="print"/>
            <a:stretch>
              <a:fillRect/>
            </a:stretch>
          </p:blipFill>
          <p:spPr>
            <a:xfrm>
              <a:off x="4937710" y="1237513"/>
              <a:ext cx="2148230" cy="430324"/>
            </a:xfrm>
            <a:prstGeom prst="rect">
              <a:avLst/>
            </a:prstGeom>
          </p:spPr>
        </p:pic>
        <p:pic>
          <p:nvPicPr>
            <p:cNvPr id="25" name="object 25"/>
            <p:cNvPicPr/>
            <p:nvPr/>
          </p:nvPicPr>
          <p:blipFill>
            <a:blip r:embed="rId8" cstate="print"/>
            <a:stretch>
              <a:fillRect/>
            </a:stretch>
          </p:blipFill>
          <p:spPr>
            <a:xfrm>
              <a:off x="6174156" y="2366619"/>
              <a:ext cx="2818329" cy="584385"/>
            </a:xfrm>
            <a:prstGeom prst="rect">
              <a:avLst/>
            </a:prstGeom>
          </p:spPr>
        </p:pic>
        <p:pic>
          <p:nvPicPr>
            <p:cNvPr id="26" name="object 26"/>
            <p:cNvPicPr/>
            <p:nvPr/>
          </p:nvPicPr>
          <p:blipFill>
            <a:blip r:embed="rId9" cstate="print"/>
            <a:stretch>
              <a:fillRect/>
            </a:stretch>
          </p:blipFill>
          <p:spPr>
            <a:xfrm>
              <a:off x="7586213" y="1428425"/>
              <a:ext cx="1401243" cy="442732"/>
            </a:xfrm>
            <a:prstGeom prst="rect">
              <a:avLst/>
            </a:prstGeom>
          </p:spPr>
        </p:pic>
        <p:pic>
          <p:nvPicPr>
            <p:cNvPr id="27" name="object 27"/>
            <p:cNvPicPr/>
            <p:nvPr/>
          </p:nvPicPr>
          <p:blipFill>
            <a:blip r:embed="rId10" cstate="print"/>
            <a:stretch>
              <a:fillRect/>
            </a:stretch>
          </p:blipFill>
          <p:spPr>
            <a:xfrm>
              <a:off x="684717" y="857501"/>
              <a:ext cx="3285443" cy="467525"/>
            </a:xfrm>
            <a:prstGeom prst="rect">
              <a:avLst/>
            </a:prstGeom>
          </p:spPr>
        </p:pic>
        <p:pic>
          <p:nvPicPr>
            <p:cNvPr id="28" name="object 28"/>
            <p:cNvPicPr/>
            <p:nvPr/>
          </p:nvPicPr>
          <p:blipFill>
            <a:blip r:embed="rId11" cstate="print"/>
            <a:stretch>
              <a:fillRect/>
            </a:stretch>
          </p:blipFill>
          <p:spPr>
            <a:xfrm>
              <a:off x="2598080" y="1562472"/>
              <a:ext cx="1904499" cy="576885"/>
            </a:xfrm>
            <a:prstGeom prst="rect">
              <a:avLst/>
            </a:prstGeom>
          </p:spPr>
        </p:pic>
        <p:pic>
          <p:nvPicPr>
            <p:cNvPr id="29" name="object 29"/>
            <p:cNvPicPr/>
            <p:nvPr/>
          </p:nvPicPr>
          <p:blipFill>
            <a:blip r:embed="rId12" cstate="print"/>
            <a:stretch>
              <a:fillRect/>
            </a:stretch>
          </p:blipFill>
          <p:spPr>
            <a:xfrm>
              <a:off x="536990" y="2450584"/>
              <a:ext cx="1710573" cy="667253"/>
            </a:xfrm>
            <a:prstGeom prst="rect">
              <a:avLst/>
            </a:prstGeom>
          </p:spPr>
        </p:pic>
        <p:pic>
          <p:nvPicPr>
            <p:cNvPr id="30" name="object 30"/>
            <p:cNvPicPr/>
            <p:nvPr/>
          </p:nvPicPr>
          <p:blipFill>
            <a:blip r:embed="rId13" cstate="print"/>
            <a:stretch>
              <a:fillRect/>
            </a:stretch>
          </p:blipFill>
          <p:spPr>
            <a:xfrm>
              <a:off x="627792" y="1606021"/>
              <a:ext cx="1754789" cy="489787"/>
            </a:xfrm>
            <a:prstGeom prst="rect">
              <a:avLst/>
            </a:prstGeom>
          </p:spPr>
        </p:pic>
        <p:pic>
          <p:nvPicPr>
            <p:cNvPr id="31" name="object 31"/>
            <p:cNvPicPr/>
            <p:nvPr/>
          </p:nvPicPr>
          <p:blipFill>
            <a:blip r:embed="rId14" cstate="print"/>
            <a:stretch>
              <a:fillRect/>
            </a:stretch>
          </p:blipFill>
          <p:spPr>
            <a:xfrm>
              <a:off x="2563389" y="2363445"/>
              <a:ext cx="1909911" cy="667249"/>
            </a:xfrm>
            <a:prstGeom prst="rect">
              <a:avLst/>
            </a:prstGeom>
          </p:spPr>
        </p:pic>
        <p:pic>
          <p:nvPicPr>
            <p:cNvPr id="32" name="object 32"/>
            <p:cNvPicPr/>
            <p:nvPr/>
          </p:nvPicPr>
          <p:blipFill>
            <a:blip r:embed="rId15" cstate="print"/>
            <a:stretch>
              <a:fillRect/>
            </a:stretch>
          </p:blipFill>
          <p:spPr>
            <a:xfrm>
              <a:off x="7175796" y="5210148"/>
              <a:ext cx="1789902" cy="500589"/>
            </a:xfrm>
            <a:prstGeom prst="rect">
              <a:avLst/>
            </a:prstGeom>
          </p:spPr>
        </p:pic>
        <p:pic>
          <p:nvPicPr>
            <p:cNvPr id="33" name="object 33"/>
            <p:cNvPicPr/>
            <p:nvPr/>
          </p:nvPicPr>
          <p:blipFill>
            <a:blip r:embed="rId16" cstate="print"/>
            <a:stretch>
              <a:fillRect/>
            </a:stretch>
          </p:blipFill>
          <p:spPr>
            <a:xfrm>
              <a:off x="6992893" y="4396786"/>
              <a:ext cx="1886477" cy="684574"/>
            </a:xfrm>
            <a:prstGeom prst="rect">
              <a:avLst/>
            </a:prstGeom>
          </p:spPr>
        </p:pic>
        <p:pic>
          <p:nvPicPr>
            <p:cNvPr id="34" name="object 34"/>
            <p:cNvPicPr/>
            <p:nvPr/>
          </p:nvPicPr>
          <p:blipFill>
            <a:blip r:embed="rId17" cstate="print"/>
            <a:stretch>
              <a:fillRect/>
            </a:stretch>
          </p:blipFill>
          <p:spPr>
            <a:xfrm>
              <a:off x="5068306" y="4343208"/>
              <a:ext cx="1710574" cy="642761"/>
            </a:xfrm>
            <a:prstGeom prst="rect">
              <a:avLst/>
            </a:prstGeom>
          </p:spPr>
        </p:pic>
        <p:pic>
          <p:nvPicPr>
            <p:cNvPr id="35" name="object 35"/>
            <p:cNvPicPr/>
            <p:nvPr/>
          </p:nvPicPr>
          <p:blipFill>
            <a:blip r:embed="rId18" cstate="print"/>
            <a:stretch>
              <a:fillRect/>
            </a:stretch>
          </p:blipFill>
          <p:spPr>
            <a:xfrm>
              <a:off x="4788834" y="5337793"/>
              <a:ext cx="2269500" cy="343224"/>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308089"/>
            <a:ext cx="2968075" cy="443711"/>
          </a:xfrm>
          <a:prstGeom prst="rect">
            <a:avLst/>
          </a:prstGeom>
        </p:spPr>
        <p:txBody>
          <a:bodyPr vert="horz" wrap="square" lIns="0" tIns="12700" rIns="0" bIns="0" rtlCol="0">
            <a:spAutoFit/>
          </a:bodyPr>
          <a:lstStyle/>
          <a:p>
            <a:pPr marL="12700">
              <a:lnSpc>
                <a:spcPct val="100000"/>
              </a:lnSpc>
              <a:spcBef>
                <a:spcPts val="100"/>
              </a:spcBef>
            </a:pPr>
            <a:r>
              <a:rPr sz="2800" b="0" spc="15" dirty="0">
                <a:latin typeface="Microsoft Sans Serif"/>
                <a:cs typeface="Microsoft Sans Serif"/>
              </a:rPr>
              <a:t>Data</a:t>
            </a:r>
            <a:r>
              <a:rPr lang="en-GB" sz="2800" b="0" spc="15" dirty="0">
                <a:latin typeface="Microsoft Sans Serif"/>
                <a:cs typeface="Microsoft Sans Serif"/>
              </a:rPr>
              <a:t> </a:t>
            </a:r>
            <a:r>
              <a:rPr sz="2800" b="0" spc="280" dirty="0">
                <a:latin typeface="Microsoft Sans Serif"/>
                <a:cs typeface="Microsoft Sans Serif"/>
              </a:rPr>
              <a:t>W</a:t>
            </a:r>
            <a:r>
              <a:rPr sz="2800" b="0" spc="40" dirty="0">
                <a:latin typeface="Microsoft Sans Serif"/>
                <a:cs typeface="Microsoft Sans Serif"/>
              </a:rPr>
              <a:t>r</a:t>
            </a:r>
            <a:r>
              <a:rPr sz="2800" b="0" spc="5" dirty="0">
                <a:latin typeface="Microsoft Sans Serif"/>
                <a:cs typeface="Microsoft Sans Serif"/>
              </a:rPr>
              <a:t>apper</a:t>
            </a:r>
            <a:endParaRPr sz="2800" dirty="0">
              <a:latin typeface="Microsoft Sans Serif"/>
              <a:cs typeface="Microsoft Sans Serif"/>
            </a:endParaRPr>
          </a:p>
        </p:txBody>
      </p:sp>
      <p:pic>
        <p:nvPicPr>
          <p:cNvPr id="3" name="object 3"/>
          <p:cNvPicPr/>
          <p:nvPr/>
        </p:nvPicPr>
        <p:blipFill>
          <a:blip r:embed="rId2" cstate="print"/>
          <a:stretch>
            <a:fillRect/>
          </a:stretch>
        </p:blipFill>
        <p:spPr>
          <a:xfrm>
            <a:off x="0" y="1598073"/>
            <a:ext cx="9143997" cy="4628550"/>
          </a:xfrm>
          <a:prstGeom prst="rect">
            <a:avLst/>
          </a:prstGeom>
        </p:spPr>
      </p:pic>
      <p:sp>
        <p:nvSpPr>
          <p:cNvPr id="4" name="object 4"/>
          <p:cNvSpPr txBox="1"/>
          <p:nvPr/>
        </p:nvSpPr>
        <p:spPr>
          <a:xfrm>
            <a:off x="5043848" y="330399"/>
            <a:ext cx="4027804" cy="391160"/>
          </a:xfrm>
          <a:prstGeom prst="rect">
            <a:avLst/>
          </a:prstGeom>
        </p:spPr>
        <p:txBody>
          <a:bodyPr vert="horz" wrap="square" lIns="0" tIns="12700" rIns="0" bIns="0" rtlCol="0">
            <a:spAutoFit/>
          </a:bodyPr>
          <a:lstStyle/>
          <a:p>
            <a:pPr marL="12700">
              <a:lnSpc>
                <a:spcPct val="100000"/>
              </a:lnSpc>
              <a:spcBef>
                <a:spcPts val="100"/>
              </a:spcBef>
            </a:pPr>
            <a:r>
              <a:rPr sz="2400" i="1" spc="85" dirty="0">
                <a:latin typeface="Arial"/>
                <a:cs typeface="Arial"/>
              </a:rPr>
              <a:t>ht</a:t>
            </a:r>
            <a:r>
              <a:rPr sz="2400" i="1" spc="10" dirty="0">
                <a:latin typeface="Arial"/>
                <a:cs typeface="Arial"/>
              </a:rPr>
              <a:t>tps</a:t>
            </a:r>
            <a:r>
              <a:rPr sz="2400" i="1" spc="140" dirty="0">
                <a:latin typeface="Arial"/>
                <a:cs typeface="Arial"/>
              </a:rPr>
              <a:t>:</a:t>
            </a:r>
            <a:r>
              <a:rPr sz="2400" b="1" i="1" spc="-275" dirty="0">
                <a:latin typeface="Trebuchet MS"/>
                <a:cs typeface="Trebuchet MS"/>
              </a:rPr>
              <a:t>/</a:t>
            </a:r>
            <a:r>
              <a:rPr sz="2400" b="1" i="1" spc="-220" dirty="0">
                <a:latin typeface="Trebuchet MS"/>
                <a:cs typeface="Trebuchet MS"/>
              </a:rPr>
              <a:t> </a:t>
            </a:r>
            <a:r>
              <a:rPr sz="2400" i="1" spc="285" dirty="0">
                <a:latin typeface="Arial"/>
                <a:cs typeface="Arial"/>
                <a:hlinkClick r:id="rId3"/>
              </a:rPr>
              <a:t>ww</a:t>
            </a:r>
            <a:r>
              <a:rPr sz="2400" i="1" spc="200" dirty="0">
                <a:latin typeface="Arial"/>
                <a:cs typeface="Arial"/>
                <a:hlinkClick r:id="rId3"/>
              </a:rPr>
              <a:t>w</a:t>
            </a:r>
            <a:r>
              <a:rPr sz="2400" i="1" spc="-165" dirty="0">
                <a:latin typeface="Arial"/>
                <a:cs typeface="Arial"/>
                <a:hlinkClick r:id="rId3"/>
              </a:rPr>
              <a:t>.</a:t>
            </a:r>
            <a:r>
              <a:rPr sz="2400" i="1" spc="70" dirty="0">
                <a:latin typeface="Arial"/>
                <a:cs typeface="Arial"/>
                <a:hlinkClick r:id="rId3"/>
              </a:rPr>
              <a:t>dataw</a:t>
            </a:r>
            <a:r>
              <a:rPr sz="2400" i="1" spc="35" dirty="0">
                <a:latin typeface="Arial"/>
                <a:cs typeface="Arial"/>
                <a:hlinkClick r:id="rId3"/>
              </a:rPr>
              <a:t>r</a:t>
            </a:r>
            <a:r>
              <a:rPr sz="2400" i="1" spc="5" dirty="0">
                <a:latin typeface="Arial"/>
                <a:cs typeface="Arial"/>
                <a:hlinkClick r:id="rId3"/>
              </a:rPr>
              <a:t>appe</a:t>
            </a:r>
            <a:r>
              <a:rPr sz="2400" i="1" spc="-45" dirty="0">
                <a:latin typeface="Arial"/>
                <a:cs typeface="Arial"/>
                <a:hlinkClick r:id="rId3"/>
              </a:rPr>
              <a:t>r</a:t>
            </a:r>
            <a:r>
              <a:rPr sz="2400" i="1" spc="-165" dirty="0">
                <a:latin typeface="Arial"/>
                <a:cs typeface="Arial"/>
                <a:hlinkClick r:id="rId3"/>
              </a:rPr>
              <a:t>.</a:t>
            </a:r>
            <a:r>
              <a:rPr sz="2400" i="1" spc="-5" dirty="0">
                <a:latin typeface="Arial"/>
                <a:cs typeface="Arial"/>
                <a:hlinkClick r:id="rId3"/>
              </a:rPr>
              <a:t>d</a:t>
            </a:r>
            <a:r>
              <a:rPr sz="2400" i="1" spc="5" dirty="0">
                <a:latin typeface="Arial"/>
                <a:cs typeface="Arial"/>
                <a:hlinkClick r:id="rId3"/>
              </a:rPr>
              <a:t>e</a:t>
            </a:r>
            <a:r>
              <a:rPr sz="2400" i="1" spc="10" dirty="0">
                <a:latin typeface="Arial"/>
                <a:cs typeface="Arial"/>
                <a:hlinkClick r:id="rId3"/>
              </a:rPr>
              <a:t>/</a:t>
            </a:r>
            <a:endParaRPr sz="2400" dirty="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245767"/>
            <a:ext cx="2541270" cy="452120"/>
          </a:xfrm>
          <a:prstGeom prst="rect">
            <a:avLst/>
          </a:prstGeom>
        </p:spPr>
        <p:txBody>
          <a:bodyPr vert="horz" wrap="square" lIns="0" tIns="12700" rIns="0" bIns="0" rtlCol="0">
            <a:spAutoFit/>
          </a:bodyPr>
          <a:lstStyle/>
          <a:p>
            <a:pPr marL="12700">
              <a:lnSpc>
                <a:spcPct val="100000"/>
              </a:lnSpc>
              <a:spcBef>
                <a:spcPts val="100"/>
              </a:spcBef>
            </a:pPr>
            <a:r>
              <a:rPr sz="2800" spc="90" dirty="0">
                <a:latin typeface="Tahoma"/>
                <a:cs typeface="Tahoma"/>
              </a:rPr>
              <a:t>DataWrapper</a:t>
            </a:r>
            <a:endParaRPr sz="2800">
              <a:latin typeface="Tahoma"/>
              <a:cs typeface="Tahoma"/>
            </a:endParaRPr>
          </a:p>
        </p:txBody>
      </p:sp>
      <p:pic>
        <p:nvPicPr>
          <p:cNvPr id="3" name="object 3"/>
          <p:cNvPicPr/>
          <p:nvPr/>
        </p:nvPicPr>
        <p:blipFill>
          <a:blip r:embed="rId2" cstate="print"/>
          <a:stretch>
            <a:fillRect/>
          </a:stretch>
        </p:blipFill>
        <p:spPr>
          <a:xfrm>
            <a:off x="0" y="1186407"/>
            <a:ext cx="9143999" cy="458423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308089"/>
            <a:ext cx="2197100" cy="452120"/>
          </a:xfrm>
          <a:prstGeom prst="rect">
            <a:avLst/>
          </a:prstGeom>
        </p:spPr>
        <p:txBody>
          <a:bodyPr vert="horz" wrap="square" lIns="0" tIns="12700" rIns="0" bIns="0" rtlCol="0">
            <a:spAutoFit/>
          </a:bodyPr>
          <a:lstStyle/>
          <a:p>
            <a:pPr marL="12700">
              <a:lnSpc>
                <a:spcPct val="100000"/>
              </a:lnSpc>
              <a:spcBef>
                <a:spcPts val="100"/>
              </a:spcBef>
            </a:pPr>
            <a:r>
              <a:rPr sz="2800" b="0" spc="15" dirty="0">
                <a:latin typeface="Microsoft Sans Serif"/>
                <a:cs typeface="Microsoft Sans Serif"/>
              </a:rPr>
              <a:t>Data</a:t>
            </a:r>
            <a:r>
              <a:rPr sz="2800" b="0" spc="280" dirty="0">
                <a:latin typeface="Microsoft Sans Serif"/>
                <a:cs typeface="Microsoft Sans Serif"/>
              </a:rPr>
              <a:t>W</a:t>
            </a:r>
            <a:r>
              <a:rPr sz="2800" b="0" spc="40" dirty="0">
                <a:latin typeface="Microsoft Sans Serif"/>
                <a:cs typeface="Microsoft Sans Serif"/>
              </a:rPr>
              <a:t>r</a:t>
            </a:r>
            <a:r>
              <a:rPr sz="2800" b="0" spc="5" dirty="0">
                <a:latin typeface="Microsoft Sans Serif"/>
                <a:cs typeface="Microsoft Sans Serif"/>
              </a:rPr>
              <a:t>apper</a:t>
            </a:r>
            <a:endParaRPr sz="2800">
              <a:latin typeface="Microsoft Sans Serif"/>
              <a:cs typeface="Microsoft Sans Serif"/>
            </a:endParaRPr>
          </a:p>
        </p:txBody>
      </p:sp>
      <p:pic>
        <p:nvPicPr>
          <p:cNvPr id="3" name="object 3"/>
          <p:cNvPicPr/>
          <p:nvPr/>
        </p:nvPicPr>
        <p:blipFill>
          <a:blip r:embed="rId2" cstate="print"/>
          <a:stretch>
            <a:fillRect/>
          </a:stretch>
        </p:blipFill>
        <p:spPr>
          <a:xfrm>
            <a:off x="0" y="1247722"/>
            <a:ext cx="9143997" cy="44934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TotalTime>
  <Words>738</Words>
  <Application>Microsoft Office PowerPoint</Application>
  <PresentationFormat>On-screen Show (4:3)</PresentationFormat>
  <Paragraphs>162</Paragraphs>
  <Slides>55</Slides>
  <Notes>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55</vt:i4>
      </vt:variant>
    </vt:vector>
  </HeadingPairs>
  <TitlesOfParts>
    <vt:vector size="71" baseType="lpstr">
      <vt:lpstr>Arial</vt:lpstr>
      <vt:lpstr>Arial MT</vt:lpstr>
      <vt:lpstr>Calibri</vt:lpstr>
      <vt:lpstr>Cambria</vt:lpstr>
      <vt:lpstr>Courier New</vt:lpstr>
      <vt:lpstr>Gill Sans</vt:lpstr>
      <vt:lpstr>Helvetica Neue</vt:lpstr>
      <vt:lpstr>Lucida Sans Unicode</vt:lpstr>
      <vt:lpstr>Microsoft Sans Serif</vt:lpstr>
      <vt:lpstr>Poppins</vt:lpstr>
      <vt:lpstr>Tahoma</vt:lpstr>
      <vt:lpstr>Trebuchet MS</vt:lpstr>
      <vt:lpstr>Verdana</vt:lpstr>
      <vt:lpstr>Office Theme</vt:lpstr>
      <vt:lpstr>2_Office Theme</vt:lpstr>
      <vt:lpstr>1_Office Theme</vt:lpstr>
      <vt:lpstr>PowerPoint Presentation</vt:lpstr>
      <vt:lpstr>Data  Creation  Exploration  Presentation  Visualization</vt:lpstr>
      <vt:lpstr>PowerPoint Presentation</vt:lpstr>
      <vt:lpstr>Data Visualization Tools</vt:lpstr>
      <vt:lpstr>Choosing a tool?</vt:lpstr>
      <vt:lpstr>Generic</vt:lpstr>
      <vt:lpstr>Data Wrapper</vt:lpstr>
      <vt:lpstr>DataWrapper</vt:lpstr>
      <vt:lpstr>DataWrapper</vt:lpstr>
      <vt:lpstr>DataWrapper</vt:lpstr>
      <vt:lpstr>PoleStar / Vega</vt:lpstr>
      <vt:lpstr>PoleStar / Vega</vt:lpstr>
      <vt:lpstr>Polestar Vega</vt:lpstr>
      <vt:lpstr>Tablau</vt:lpstr>
      <vt:lpstr>Tableau</vt:lpstr>
      <vt:lpstr>Raw Graphs</vt:lpstr>
      <vt:lpstr>Generic</vt:lpstr>
      <vt:lpstr>Python: Seaborn</vt:lpstr>
      <vt:lpstr>Python: Seaborn</vt:lpstr>
      <vt:lpstr>Python: Seaborn</vt:lpstr>
      <vt:lpstr>Python: Bokeh</vt:lpstr>
      <vt:lpstr>Python: Bokeh</vt:lpstr>
      <vt:lpstr>Python: Bokeh</vt:lpstr>
      <vt:lpstr>Plotly (Python, R, MatLab, Perl..) &gt; JavaScript</vt:lpstr>
      <vt:lpstr>JavaScript: D3</vt:lpstr>
      <vt:lpstr>http:/ d3.js</vt:lpstr>
      <vt:lpstr>JavaScript: D3—Observable</vt:lpstr>
      <vt:lpstr>Gephi</vt:lpstr>
      <vt:lpstr>Geographical</vt:lpstr>
      <vt:lpstr>Temporal</vt:lpstr>
      <vt:lpstr>Presentation &amp; Design</vt:lpstr>
      <vt:lpstr>RawGraphs</vt:lpstr>
      <vt:lpstr>http://data-illustrator.com</vt:lpstr>
      <vt:lpstr>PowerPoint Presentation</vt:lpstr>
      <vt:lpstr>https://charticulator.com</vt:lpstr>
      <vt:lpstr>Vector Drawing</vt:lpstr>
      <vt:lpstr>Recap</vt:lpstr>
      <vt:lpstr>Datavisualization.ch</vt:lpstr>
      <vt:lpstr>https://visualinteractivedata.github.io/res-tools.html</vt:lpstr>
      <vt:lpstr>Sketching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think about data in 2023? </vt:lpstr>
      <vt:lpstr>Machine Learning</vt:lpstr>
      <vt:lpstr>PowerPoint Presentation</vt:lpstr>
      <vt:lpstr>PowerPoint Presentation</vt:lpstr>
      <vt:lpstr>Exercise </vt:lpstr>
      <vt:lpstr>Useful links!!!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Tools for Data  Visualization</dc:title>
  <cp:lastModifiedBy>Lau Lima</cp:lastModifiedBy>
  <cp:revision>13</cp:revision>
  <dcterms:created xsi:type="dcterms:W3CDTF">2021-05-17T13:43:19Z</dcterms:created>
  <dcterms:modified xsi:type="dcterms:W3CDTF">2024-05-15T19:45:33Z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